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660"/>
  </p:normalViewPr>
  <p:slideViewPr>
    <p:cSldViewPr snapToGrid="0">
      <p:cViewPr varScale="1">
        <p:scale>
          <a:sx n="128" d="100"/>
          <a:sy n="128"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3A214A-1939-FD32-2504-726709481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1600" y="190435"/>
            <a:ext cx="9448800" cy="3272496"/>
          </a:xfrm>
          <a:prstGeom prst="rect">
            <a:avLst/>
          </a:prstGeom>
        </p:spPr>
      </p:pic>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371600" y="4057206"/>
            <a:ext cx="10515600" cy="783151"/>
          </a:xfrm>
        </p:spPr>
        <p:txBody>
          <a:bodyPr anchor="b">
            <a:normAutofit/>
          </a:bodyPr>
          <a:lstStyle>
            <a:lvl1pPr algn="l">
              <a:defRPr sz="32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371599" y="5019261"/>
            <a:ext cx="10515599" cy="1012994"/>
          </a:xfrm>
        </p:spPr>
        <p:txBody>
          <a:bodyPr anchor="b">
            <a:normAutofit/>
          </a:bodyPr>
          <a:lstStyle>
            <a:lvl1pPr marL="0" indent="0" algn="l">
              <a:buNone/>
              <a:defRPr sz="2000">
                <a:solidFill>
                  <a:schemeClr val="bg2">
                    <a:lumMod val="50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6131556"/>
            <a:ext cx="2743200" cy="311224"/>
          </a:xfrm>
          <a:prstGeom prst="rect">
            <a:avLst/>
          </a:prstGeom>
        </p:spPr>
        <p:txBody>
          <a:bodyPr vert="horz" lIns="91440" tIns="45720" rIns="91440" bIns="45720" rtlCol="0" anchor="ctr"/>
          <a:lstStyle>
            <a:lvl1pPr algn="ctr">
              <a:defRPr sz="1200">
                <a:solidFill>
                  <a:schemeClr val="bg2">
                    <a:lumMod val="50000"/>
                  </a:schemeClr>
                </a:solidFill>
              </a:defRPr>
            </a:lvl1pPr>
          </a:lstStyle>
          <a:p>
            <a:fld id="{C2113EE3-8373-4C14-933F-C1E589D5B246}" type="datetime1">
              <a:rPr lang="en-GB" smtClean="0"/>
              <a:t>01/03/2023</a:t>
            </a:fld>
            <a:endParaRPr lang="en-GB" dirty="0"/>
          </a:p>
        </p:txBody>
      </p:sp>
    </p:spTree>
    <p:extLst>
      <p:ext uri="{BB962C8B-B14F-4D97-AF65-F5344CB8AC3E}">
        <p14:creationId xmlns:p14="http://schemas.microsoft.com/office/powerpoint/2010/main" val="29120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010A-D0D2-45E6-B04B-900AFC2806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9A6CE9-1503-44AE-9C80-F0F8D874EA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C35A2AA1-1B6B-4E88-A09D-356FC68522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94442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5E3CF-3D05-44C8-88C8-D98ADD5B83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F504C6-15EF-447C-AD59-74FEC0CCC5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1767EC9-ADE0-4807-A12B-A966A05B8BB9}"/>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607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079CCF-D7A8-BDEC-EC62-2955446219F2}"/>
              </a:ext>
            </a:extLst>
          </p:cNvPr>
          <p:cNvSpPr/>
          <p:nvPr userDrawn="1"/>
        </p:nvSpPr>
        <p:spPr>
          <a:xfrm>
            <a:off x="-7090" y="-39757"/>
            <a:ext cx="8597733" cy="1206500"/>
          </a:xfrm>
          <a:prstGeom prst="rect">
            <a:avLst/>
          </a:prstGeom>
          <a:solidFill>
            <a:srgbClr val="F28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F57D1DD-3A2E-B0E6-B548-CEC538FABC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643" y="0"/>
            <a:ext cx="3534014" cy="1223970"/>
          </a:xfrm>
          <a:prstGeom prst="rect">
            <a:avLst/>
          </a:prstGeom>
        </p:spPr>
      </p:pic>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a:bodyPr>
          <a:lstStyle>
            <a:lvl1pPr>
              <a:defRPr sz="1800">
                <a:latin typeface="Arial" panose="020B0604020202020204" pitchFamily="34" charset="0"/>
                <a:cs typeface="Arial" panose="020B0604020202020204" pitchFamily="34" charset="0"/>
              </a:defRPr>
            </a:lvl1pPr>
            <a:lvl2pPr marL="685800" indent="-228600">
              <a:buClr>
                <a:srgbClr val="C00000"/>
              </a:buClr>
              <a:buFont typeface="Arial" panose="020B0604020202020204" pitchFamily="34" charset="0"/>
              <a:buChar char="•"/>
              <a:defRPr sz="1800">
                <a:latin typeface="Arial" panose="020B0604020202020204" pitchFamily="34" charset="0"/>
                <a:cs typeface="Arial" panose="020B0604020202020204" pitchFamily="34" charset="0"/>
              </a:defRPr>
            </a:lvl2pPr>
            <a:lvl3pPr marL="1143000" indent="-228600">
              <a:buClrTx/>
              <a:buFont typeface="Arial" panose="020B0604020202020204" pitchFamily="34" charset="0"/>
              <a:buChar char="•"/>
              <a:defRPr sz="1600">
                <a:latin typeface="Arial" panose="020B0604020202020204" pitchFamily="34" charset="0"/>
                <a:cs typeface="Arial" panose="020B0604020202020204" pitchFamily="34" charset="0"/>
              </a:defRPr>
            </a:lvl3pPr>
            <a:lvl4pPr>
              <a:buClr>
                <a:srgbClr val="C00000"/>
              </a:buClr>
              <a:defRPr sz="14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99003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119476-C337-DCCE-80A2-1B14D2374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1600" y="190435"/>
            <a:ext cx="9448800" cy="3272496"/>
          </a:xfrm>
          <a:prstGeom prst="rect">
            <a:avLst/>
          </a:prstGeom>
        </p:spPr>
      </p:pic>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nchor="b">
            <a:normAutofit/>
          </a:bodyPr>
          <a:lstStyle>
            <a:lvl1pPr>
              <a:defRPr sz="32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6FC57D-47CF-4AB3-8F41-D74240EA10C9}"/>
              </a:ext>
            </a:extLst>
          </p:cNvPr>
          <p:cNvSpPr>
            <a:spLocks noGrp="1"/>
          </p:cNvSpPr>
          <p:nvPr>
            <p:ph type="body" idx="1" hasCustomPrompt="1"/>
          </p:nvPr>
        </p:nvSpPr>
        <p:spPr>
          <a:xfrm>
            <a:off x="1371600" y="4989443"/>
            <a:ext cx="10401300" cy="1100207"/>
          </a:xfrm>
        </p:spPr>
        <p:txBody>
          <a:bodyPr anchor="ctr">
            <a:normAutofit/>
          </a:bodyPr>
          <a:lstStyle>
            <a:lvl1pPr marL="0" indent="0">
              <a:buNone/>
              <a:defRPr sz="20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04867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272030-F9B8-9AAE-7F3D-4970A7562D54}"/>
              </a:ext>
            </a:extLst>
          </p:cNvPr>
          <p:cNvSpPr/>
          <p:nvPr userDrawn="1"/>
        </p:nvSpPr>
        <p:spPr>
          <a:xfrm>
            <a:off x="-7090" y="-39757"/>
            <a:ext cx="8597733" cy="1206500"/>
          </a:xfrm>
          <a:prstGeom prst="rect">
            <a:avLst/>
          </a:prstGeom>
          <a:solidFill>
            <a:srgbClr val="F28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E95DF775-E620-AF48-4B8D-88F3E039DE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643" y="0"/>
            <a:ext cx="3534014" cy="1223970"/>
          </a:xfrm>
          <a:prstGeom prst="rect">
            <a:avLst/>
          </a:prstGeom>
        </p:spPr>
      </p:pic>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a:xfrm>
            <a:off x="0" y="-39757"/>
            <a:ext cx="8590643" cy="1206501"/>
          </a:xfrm>
        </p:spPr>
        <p:txBody>
          <a:bodyP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E89358A-6410-47DE-B7D5-0F708CD13DF5}"/>
              </a:ext>
            </a:extLst>
          </p:cNvPr>
          <p:cNvSpPr>
            <a:spLocks noGrp="1"/>
          </p:cNvSpPr>
          <p:nvPr>
            <p:ph sz="half" idx="1"/>
          </p:nvPr>
        </p:nvSpPr>
        <p:spPr>
          <a:xfrm>
            <a:off x="838200" y="1644926"/>
            <a:ext cx="5181600" cy="4532037"/>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94B0D16-5BFA-42AC-ADC2-646F18F108D0}"/>
              </a:ext>
            </a:extLst>
          </p:cNvPr>
          <p:cNvSpPr>
            <a:spLocks noGrp="1"/>
          </p:cNvSpPr>
          <p:nvPr>
            <p:ph sz="half" idx="2"/>
          </p:nvPr>
        </p:nvSpPr>
        <p:spPr>
          <a:xfrm>
            <a:off x="6172200" y="1644926"/>
            <a:ext cx="5181600" cy="4532037"/>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2399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6CF-0013-49C7-AEB8-8E91374711D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3B4A6D-F116-4484-8C9C-A4639CC1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21EE16-2CAA-4269-9363-D2817EE0D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135FF5-1094-4B0C-B250-AD8B448C6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D47F8F-0A27-4035-ACD4-A78ECFE4A2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8">
            <a:extLst>
              <a:ext uri="{FF2B5EF4-FFF2-40B4-BE49-F238E27FC236}">
                <a16:creationId xmlns:a16="http://schemas.microsoft.com/office/drawing/2014/main" id="{26EF0084-C4B2-4571-BB9F-0F21077EB4E6}"/>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0527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CF1F1D-CD28-4160-A015-F8A9E022CFE3}"/>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3" name="Rectangle 2">
            <a:extLst>
              <a:ext uri="{FF2B5EF4-FFF2-40B4-BE49-F238E27FC236}">
                <a16:creationId xmlns:a16="http://schemas.microsoft.com/office/drawing/2014/main" id="{9F17144E-B4B6-2E9F-5CA0-4874DD94B6BF}"/>
              </a:ext>
            </a:extLst>
          </p:cNvPr>
          <p:cNvSpPr/>
          <p:nvPr userDrawn="1"/>
        </p:nvSpPr>
        <p:spPr>
          <a:xfrm>
            <a:off x="0" y="0"/>
            <a:ext cx="8158424" cy="1319964"/>
          </a:xfrm>
          <a:prstGeom prst="rect">
            <a:avLst/>
          </a:prstGeom>
          <a:solidFill>
            <a:srgbClr val="F28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Arial" charset="0"/>
                <a:ea typeface="Arial" charset="0"/>
                <a:cs typeface="Arial" charset="0"/>
              </a:rPr>
              <a:t>     Leaving no-one behind: Transforming</a:t>
            </a:r>
            <a:r>
              <a:rPr lang="en-US" sz="1800" baseline="0" dirty="0">
                <a:latin typeface="Arial" charset="0"/>
                <a:ea typeface="Arial" charset="0"/>
                <a:cs typeface="Arial" charset="0"/>
              </a:rPr>
              <a:t> gendered</a:t>
            </a:r>
            <a:r>
              <a:rPr lang="en-US" sz="1800" dirty="0">
                <a:latin typeface="Arial" charset="0"/>
                <a:ea typeface="Arial" charset="0"/>
                <a:cs typeface="Arial" charset="0"/>
              </a:rPr>
              <a:t> pathways to health for</a:t>
            </a:r>
            <a:r>
              <a:rPr lang="en-US" sz="1800" baseline="0" dirty="0">
                <a:latin typeface="Arial" charset="0"/>
                <a:ea typeface="Arial" charset="0"/>
                <a:cs typeface="Arial" charset="0"/>
              </a:rPr>
              <a:t> </a:t>
            </a:r>
            <a:r>
              <a:rPr lang="en-US" sz="1800" dirty="0">
                <a:latin typeface="Arial" charset="0"/>
                <a:ea typeface="Arial" charset="0"/>
                <a:cs typeface="Arial" charset="0"/>
              </a:rPr>
              <a:t>TB</a:t>
            </a:r>
          </a:p>
        </p:txBody>
      </p:sp>
      <p:sp>
        <p:nvSpPr>
          <p:cNvPr id="4" name="Content Placeholder 2">
            <a:extLst>
              <a:ext uri="{FF2B5EF4-FFF2-40B4-BE49-F238E27FC236}">
                <a16:creationId xmlns:a16="http://schemas.microsoft.com/office/drawing/2014/main" id="{A5A7968A-E488-F63D-9D72-51BC325E78D0}"/>
              </a:ext>
            </a:extLst>
          </p:cNvPr>
          <p:cNvSpPr txBox="1">
            <a:spLocks/>
          </p:cNvSpPr>
          <p:nvPr userDrawn="1"/>
        </p:nvSpPr>
        <p:spPr>
          <a:xfrm>
            <a:off x="585216" y="2007822"/>
            <a:ext cx="10991088" cy="23736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9886"/>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Disclaimer and copyright</a:t>
            </a:r>
          </a:p>
          <a:p>
            <a:pPr marL="0" indent="0" algn="ctr">
              <a:buFont typeface="Arial" panose="020B0604020202020204" pitchFamily="34" charset="0"/>
              <a:buNone/>
            </a:pPr>
            <a:r>
              <a:rPr lang="en-US" sz="1800" dirty="0">
                <a:solidFill>
                  <a:schemeClr val="tx1"/>
                </a:solidFill>
              </a:rPr>
              <a:t>This material has been funded by UK aid from the UK government, however the views expressed are those of the individual speakers and do not necessarily reflect the UK government’s official polices.  LIGHT is not responsible for any errors or consequences arising from the use of information contained herein.</a:t>
            </a:r>
          </a:p>
          <a:p>
            <a:pPr algn="ctr"/>
            <a:endParaRPr lang="en-US" sz="1800" dirty="0">
              <a:solidFill>
                <a:schemeClr val="tx1"/>
              </a:solidFill>
            </a:endParaRPr>
          </a:p>
          <a:p>
            <a:pPr marL="0" indent="0" algn="ctr">
              <a:buFont typeface="Arial" panose="020B0604020202020204" pitchFamily="34" charset="0"/>
              <a:buNone/>
            </a:pPr>
            <a:r>
              <a:rPr lang="en-US" sz="1800" dirty="0">
                <a:solidFill>
                  <a:schemeClr val="tx1"/>
                </a:solidFill>
              </a:rPr>
              <a:t>© UK Government Crown Copyright 2020, licensed exclusively for non-commercial use</a:t>
            </a:r>
            <a:endParaRPr lang="x-none" sz="1800" dirty="0">
              <a:solidFill>
                <a:schemeClr val="tx1"/>
              </a:solidFill>
            </a:endParaRPr>
          </a:p>
        </p:txBody>
      </p:sp>
      <p:pic>
        <p:nvPicPr>
          <p:cNvPr id="6" name="Picture 5">
            <a:extLst>
              <a:ext uri="{FF2B5EF4-FFF2-40B4-BE49-F238E27FC236}">
                <a16:creationId xmlns:a16="http://schemas.microsoft.com/office/drawing/2014/main" id="{EF9AF561-17E0-D383-450C-FCE9B4F4F3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8424" y="-4379"/>
            <a:ext cx="4033576" cy="1357402"/>
          </a:xfrm>
          <a:prstGeom prst="rect">
            <a:avLst/>
          </a:prstGeom>
        </p:spPr>
      </p:pic>
      <p:pic>
        <p:nvPicPr>
          <p:cNvPr id="7" name="Picture 6">
            <a:extLst>
              <a:ext uri="{FF2B5EF4-FFF2-40B4-BE49-F238E27FC236}">
                <a16:creationId xmlns:a16="http://schemas.microsoft.com/office/drawing/2014/main" id="{9C4628E3-6275-3E93-F6A5-1255717B35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0116" y="4635500"/>
            <a:ext cx="11329556" cy="1231900"/>
          </a:xfrm>
          <a:prstGeom prst="rect">
            <a:avLst/>
          </a:prstGeom>
        </p:spPr>
      </p:pic>
    </p:spTree>
    <p:extLst>
      <p:ext uri="{BB962C8B-B14F-4D97-AF65-F5344CB8AC3E}">
        <p14:creationId xmlns:p14="http://schemas.microsoft.com/office/powerpoint/2010/main" val="6919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68FEFF-33E8-4DF3-9F82-C8924C647AEE}"/>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68611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18A54E-07B9-4B62-B101-F97969B04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9302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806B-9951-41F8-8355-56988956D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42C372-A8E3-48FB-BC6D-03E9BE45A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7AF29B-6E7F-438B-A4F0-E7B08FC24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1CB0398-38BC-4D55-98B4-91433EB43C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0211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380B30-FB72-D3D6-B312-CC70E4653CB6}"/>
              </a:ext>
            </a:extLst>
          </p:cNvPr>
          <p:cNvSpPr/>
          <p:nvPr userDrawn="1"/>
        </p:nvSpPr>
        <p:spPr>
          <a:xfrm>
            <a:off x="-7090" y="6502400"/>
            <a:ext cx="12199090" cy="355600"/>
          </a:xfrm>
          <a:prstGeom prst="rect">
            <a:avLst/>
          </a:prstGeom>
          <a:solidFill>
            <a:srgbClr val="2C9886"/>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400" dirty="0">
                <a:latin typeface="Arial" charset="0"/>
                <a:ea typeface="Arial" charset="0"/>
                <a:cs typeface="Arial" charset="0"/>
              </a:rPr>
              <a:t>Leaving no-one behind: Transforming</a:t>
            </a:r>
            <a:r>
              <a:rPr lang="en-US" sz="1400" baseline="0" dirty="0">
                <a:latin typeface="Arial" charset="0"/>
                <a:ea typeface="Arial" charset="0"/>
                <a:cs typeface="Arial" charset="0"/>
              </a:rPr>
              <a:t> gendered</a:t>
            </a:r>
            <a:r>
              <a:rPr lang="en-US" sz="1400" dirty="0">
                <a:latin typeface="Arial" charset="0"/>
                <a:ea typeface="Arial" charset="0"/>
                <a:cs typeface="Arial" charset="0"/>
              </a:rPr>
              <a:t> pathways to health for</a:t>
            </a:r>
            <a:r>
              <a:rPr lang="en-US" sz="1400" baseline="0" dirty="0">
                <a:latin typeface="Arial" charset="0"/>
                <a:ea typeface="Arial" charset="0"/>
                <a:cs typeface="Arial" charset="0"/>
              </a:rPr>
              <a:t> </a:t>
            </a:r>
            <a:r>
              <a:rPr lang="en-US" sz="1400" dirty="0">
                <a:latin typeface="Arial" charset="0"/>
                <a:ea typeface="Arial" charset="0"/>
                <a:cs typeface="Arial" charset="0"/>
              </a:rPr>
              <a:t>TB</a:t>
            </a:r>
          </a:p>
        </p:txBody>
      </p:sp>
      <p:sp>
        <p:nvSpPr>
          <p:cNvPr id="2" name="Title Placeholder 1">
            <a:extLst>
              <a:ext uri="{FF2B5EF4-FFF2-40B4-BE49-F238E27FC236}">
                <a16:creationId xmlns:a16="http://schemas.microsoft.com/office/drawing/2014/main" id="{1C1E1190-2136-48F0-AC05-CF8B70904B38}"/>
              </a:ext>
            </a:extLst>
          </p:cNvPr>
          <p:cNvSpPr>
            <a:spLocks noGrp="1"/>
          </p:cNvSpPr>
          <p:nvPr>
            <p:ph type="title"/>
          </p:nvPr>
        </p:nvSpPr>
        <p:spPr>
          <a:xfrm>
            <a:off x="838200" y="365125"/>
            <a:ext cx="10444633"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F2345448-651E-4B5A-868C-102A5658F70B}"/>
              </a:ext>
            </a:extLst>
          </p:cNvPr>
          <p:cNvSpPr>
            <a:spLocks noGrp="1"/>
          </p:cNvSpPr>
          <p:nvPr>
            <p:ph type="body" idx="1"/>
          </p:nvPr>
        </p:nvSpPr>
        <p:spPr>
          <a:xfrm>
            <a:off x="838200" y="1825624"/>
            <a:ext cx="10515600" cy="46672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A570DB5-9A54-43D6-A1BD-EE919D586D51}"/>
              </a:ext>
            </a:extLst>
          </p:cNvPr>
          <p:cNvSpPr>
            <a:spLocks noGrp="1"/>
          </p:cNvSpPr>
          <p:nvPr>
            <p:ph type="sldNum" sz="quarter" idx="4"/>
          </p:nvPr>
        </p:nvSpPr>
        <p:spPr>
          <a:xfrm>
            <a:off x="9448799" y="6542081"/>
            <a:ext cx="2743200" cy="315919"/>
          </a:xfrm>
          <a:prstGeom prst="rect">
            <a:avLst/>
          </a:prstGeom>
        </p:spPr>
        <p:txBody>
          <a:bodyPr vert="horz" lIns="91440" tIns="45720" rIns="91440" bIns="45720" rtlCol="0" anchor="ctr"/>
          <a:lstStyle>
            <a:lvl1pPr algn="r">
              <a:defRPr sz="1200">
                <a:solidFill>
                  <a:schemeClr val="tx1">
                    <a:tint val="75000"/>
                  </a:schemeClr>
                </a:solidFill>
              </a:defRPr>
            </a:lvl1pPr>
          </a:lstStyle>
          <a:p>
            <a:fld id="{E1C5CB42-CF14-4293-8971-6DCD1AAE8BE7}" type="slidenum">
              <a:rPr lang="en-GB" smtClean="0"/>
              <a:t>‹#›</a:t>
            </a:fld>
            <a:endParaRPr lang="en-GB"/>
          </a:p>
        </p:txBody>
      </p:sp>
      <p:pic>
        <p:nvPicPr>
          <p:cNvPr id="11" name="Picture 10" descr="A drawing of a face  Description automatically generated">
            <a:extLst>
              <a:ext uri="{FF2B5EF4-FFF2-40B4-BE49-F238E27FC236}">
                <a16:creationId xmlns:a16="http://schemas.microsoft.com/office/drawing/2014/main" id="{EE356342-7E80-AD4B-BA14-513E4B339F2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502398"/>
            <a:ext cx="1034477" cy="355601"/>
          </a:xfrm>
          <a:prstGeom prst="rect">
            <a:avLst/>
          </a:prstGeom>
        </p:spPr>
      </p:pic>
    </p:spTree>
    <p:extLst>
      <p:ext uri="{BB962C8B-B14F-4D97-AF65-F5344CB8AC3E}">
        <p14:creationId xmlns:p14="http://schemas.microsoft.com/office/powerpoint/2010/main" val="29747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github.com/rstudio/cheatsheets/raw/master/data-visualization.pdf"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rstudio/cheatsheets/raw/master/data-visualization.pdf" TargetMode="External"/><Relationship Id="rId2" Type="http://schemas.openxmlformats.org/officeDocument/2006/relationships/hyperlink" Target="https://www.r-graph-gallery.com/"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hyperlink" Target="https://stackoverflow.com/questions/tagged/r" TargetMode="External"/><Relationship Id="rId3" Type="http://schemas.openxmlformats.org/officeDocument/2006/relationships/hyperlink" Target="https://cran.r-project.org/web/views/" TargetMode="External"/><Relationship Id="rId7" Type="http://schemas.openxmlformats.org/officeDocument/2006/relationships/hyperlink" Target="https://www.r-bloggers.com/" TargetMode="External"/><Relationship Id="rId2" Type="http://schemas.openxmlformats.org/officeDocument/2006/relationships/hyperlink" Target="https://cran.r-project.org/manuals.html" TargetMode="External"/><Relationship Id="rId1" Type="http://schemas.openxmlformats.org/officeDocument/2006/relationships/slideLayout" Target="../slideLayouts/slideLayout2.xml"/><Relationship Id="rId6" Type="http://schemas.openxmlformats.org/officeDocument/2006/relationships/hyperlink" Target="http://whyr.pl/foundation/webinars/" TargetMode="External"/><Relationship Id="rId5" Type="http://schemas.openxmlformats.org/officeDocument/2006/relationships/hyperlink" Target="http://r4ds.had.co.nz" TargetMode="External"/><Relationship Id="rId4" Type="http://schemas.openxmlformats.org/officeDocument/2006/relationships/hyperlink" Target="https://rstudio.com/resources/cheatsheets/" TargetMode="External"/><Relationship Id="rId9" Type="http://schemas.openxmlformats.org/officeDocument/2006/relationships/hyperlink" Target="https://www.r-graph-gallery.com/"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bioconductor.org"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bioconductor.org/packages/release/bioc/html/variancePartition.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mlw-stats/LIGHT_CSW"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rstudio/cheatsheets/raw/master/lubridate.pdf"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rstudio.com" TargetMode="External"/><Relationship Id="rId2" Type="http://schemas.openxmlformats.org/officeDocument/2006/relationships/hyperlink" Target="https://cran.r-project.org/"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371600" y="4057206"/>
            <a:ext cx="10515600" cy="783151"/>
          </a:xfrm>
        </p:spPr>
        <p:txBody>
          <a:bodyPr/>
          <a:lstStyle/>
          <a:p>
            <a:pPr marL="0" lvl="0" indent="0">
              <a:buNone/>
            </a:pPr>
            <a:r>
              <a:t>LIGHT CSW 2023 Quantitative Analysis Workshop</a:t>
            </a:r>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371599" y="5019261"/>
            <a:ext cx="10515599" cy="1012994"/>
          </a:xfrm>
        </p:spPr>
        <p:txBody>
          <a:bodyPr/>
          <a:lstStyle/>
          <a:p>
            <a:pPr marL="0" lvl="0" indent="0">
              <a:buNone/>
            </a:pPr>
            <a:r>
              <a:t>Session 1: R tutorial</a:t>
            </a:r>
            <a:br/>
            <a:br/>
            <a:r>
              <a:t>Alexandra Richards, Marc Henrion</a:t>
            </a:r>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6131556"/>
            <a:ext cx="2743200" cy="311224"/>
          </a:xfrm>
          <a:prstGeom prst="rect">
            <a:avLst/>
          </a:prstGeom>
        </p:spPr>
        <p:txBody>
          <a:bodyPr/>
          <a:lstStyle/>
          <a:p>
            <a:pPr marL="0" lvl="0" indent="0">
              <a:buNone/>
            </a:pPr>
            <a:r>
              <a:t>1 March 2023</a:t>
            </a:r>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Getting started - R and RStudio IDE</a:t>
            </a:r>
          </a:p>
        </p:txBody>
      </p:sp>
      <p:pic>
        <p:nvPicPr>
          <p:cNvPr id="3" name="Picture 1" descr="fig:  dataAndSupportDocs/rstudio.png"/>
          <p:cNvPicPr>
            <a:picLocks noGrp="1" noChangeAspect="1"/>
          </p:cNvPicPr>
          <p:nvPr/>
        </p:nvPicPr>
        <p:blipFill>
          <a:blip r:embed="rId2"/>
          <a:stretch>
            <a:fillRect/>
          </a:stretch>
        </p:blipFill>
        <p:spPr bwMode="auto">
          <a:xfrm>
            <a:off x="2298700" y="1816100"/>
            <a:ext cx="75946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RStudio interace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Basic figures &amp; graphs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latin typeface="Courier"/>
              </a:rPr>
              <a:t>iris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Petal.Length,</a:t>
            </a:r>
            <a:r>
              <a:rPr>
                <a:solidFill>
                  <a:srgbClr val="7D9029"/>
                </a:solidFill>
                <a:latin typeface="Courier"/>
              </a:rPr>
              <a:t>y=</a:t>
            </a:r>
            <a:r>
              <a:rPr>
                <a:latin typeface="Courier"/>
              </a:rPr>
              <a:t>Petal.Width,</a:t>
            </a:r>
            <a:r>
              <a:rPr>
                <a:solidFill>
                  <a:srgbClr val="7D9029"/>
                </a:solidFill>
                <a:latin typeface="Courier"/>
              </a:rPr>
              <a:t>col=</a:t>
            </a:r>
            <a:r>
              <a:rPr>
                <a:latin typeface="Courier"/>
              </a:rPr>
              <a:t>Species,</a:t>
            </a:r>
            <a:r>
              <a:rPr>
                <a:solidFill>
                  <a:srgbClr val="7D9029"/>
                </a:solidFill>
                <a:latin typeface="Courier"/>
              </a:rPr>
              <a:t>pch=</a:t>
            </a:r>
            <a:r>
              <a:rPr>
                <a:latin typeface="Courier"/>
              </a:rPr>
              <a:t>Species)) </a:t>
            </a:r>
            <a:r>
              <a:rPr>
                <a:solidFill>
                  <a:srgbClr val="4070A0"/>
                </a:solidFill>
                <a:latin typeface="Courier"/>
              </a:rPr>
              <a:t>+</a:t>
            </a:r>
            <a:br/>
            <a:r>
              <a:rPr>
                <a:latin typeface="Courier"/>
              </a:rPr>
              <a:t>  </a:t>
            </a:r>
            <a:r>
              <a:rPr>
                <a:solidFill>
                  <a:srgbClr val="06287E"/>
                </a:solidFill>
                <a:latin typeface="Courier"/>
              </a:rPr>
              <a:t>geom_point</a:t>
            </a:r>
            <a:r>
              <a:rPr>
                <a:latin typeface="Courier"/>
              </a:rPr>
              <a:t>() </a:t>
            </a:r>
            <a:r>
              <a:rPr>
                <a:solidFill>
                  <a:srgbClr val="4070A0"/>
                </a:solidFill>
                <a:latin typeface="Courier"/>
              </a:rPr>
              <a:t>+</a:t>
            </a:r>
            <a:br/>
            <a:r>
              <a:rPr>
                <a:latin typeface="Courier"/>
              </a:rPr>
              <a:t>  </a:t>
            </a:r>
            <a:r>
              <a:rPr>
                <a:solidFill>
                  <a:srgbClr val="06287E"/>
                </a:solidFill>
                <a:latin typeface="Courier"/>
              </a:rPr>
              <a:t>scale_colour_manual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"orange"</a:t>
            </a:r>
            <a:r>
              <a:rPr>
                <a:latin typeface="Courier"/>
              </a:rPr>
              <a:t>,</a:t>
            </a:r>
            <a:r>
              <a:rPr>
                <a:solidFill>
                  <a:srgbClr val="4070A0"/>
                </a:solidFill>
                <a:latin typeface="Courier"/>
              </a:rPr>
              <a:t>"salmon"</a:t>
            </a:r>
            <a:r>
              <a:rPr>
                <a:latin typeface="Courier"/>
              </a:rPr>
              <a:t>),</a:t>
            </a:r>
            <a:r>
              <a:rPr>
                <a:solidFill>
                  <a:srgbClr val="7D9029"/>
                </a:solidFill>
                <a:latin typeface="Courier"/>
              </a:rPr>
              <a:t>name=</a:t>
            </a:r>
            <a:r>
              <a:rPr>
                <a:solidFill>
                  <a:srgbClr val="4070A0"/>
                </a:solidFill>
                <a:latin typeface="Courier"/>
              </a:rPr>
              <a:t>"Species"</a:t>
            </a:r>
            <a:r>
              <a:rPr>
                <a:latin typeface="Courier"/>
              </a:rPr>
              <a:t>) </a:t>
            </a:r>
            <a:r>
              <a:rPr>
                <a:solidFill>
                  <a:srgbClr val="4070A0"/>
                </a:solidFill>
                <a:latin typeface="Courier"/>
              </a:rPr>
              <a:t>+</a:t>
            </a:r>
            <a:br/>
            <a:r>
              <a:rPr>
                <a:latin typeface="Courier"/>
              </a:rPr>
              <a:t>  </a:t>
            </a:r>
            <a:r>
              <a:rPr>
                <a:solidFill>
                  <a:srgbClr val="06287E"/>
                </a:solidFill>
                <a:latin typeface="Courier"/>
              </a:rPr>
              <a:t>scale_shape_manual</a:t>
            </a:r>
            <a:r>
              <a:rPr>
                <a:latin typeface="Courier"/>
              </a:rPr>
              <a:t>(</a:t>
            </a:r>
            <a:r>
              <a:rPr>
                <a:solidFill>
                  <a:srgbClr val="7D9029"/>
                </a:solidFill>
                <a:latin typeface="Courier"/>
              </a:rPr>
              <a:t>values=</a:t>
            </a:r>
            <a:r>
              <a:rPr>
                <a:solidFill>
                  <a:srgbClr val="40A070"/>
                </a:solidFill>
                <a:latin typeface="Courier"/>
              </a:rPr>
              <a:t>15</a:t>
            </a:r>
            <a:r>
              <a:rPr>
                <a:solidFill>
                  <a:srgbClr val="4070A0"/>
                </a:solidFill>
                <a:latin typeface="Courier"/>
              </a:rPr>
              <a:t>:</a:t>
            </a:r>
            <a:r>
              <a:rPr>
                <a:solidFill>
                  <a:srgbClr val="40A070"/>
                </a:solidFill>
                <a:latin typeface="Courier"/>
              </a:rPr>
              <a:t>17</a:t>
            </a:r>
            <a:r>
              <a:rPr>
                <a:latin typeface="Courier"/>
              </a:rPr>
              <a:t>,</a:t>
            </a:r>
            <a:r>
              <a:rPr>
                <a:solidFill>
                  <a:srgbClr val="7D9029"/>
                </a:solidFill>
                <a:latin typeface="Courier"/>
              </a:rPr>
              <a:t>name=</a:t>
            </a:r>
            <a:r>
              <a:rPr>
                <a:solidFill>
                  <a:srgbClr val="4070A0"/>
                </a:solidFill>
                <a:latin typeface="Courier"/>
              </a:rPr>
              <a:t>"Species"</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"Petal length"</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"Petal width"</a:t>
            </a:r>
            <a:r>
              <a:rPr>
                <a:latin typeface="Courier"/>
              </a:rPr>
              <a:t>) </a:t>
            </a:r>
            <a:r>
              <a:rPr>
                <a:solidFill>
                  <a:srgbClr val="4070A0"/>
                </a:solidFill>
                <a:latin typeface="Courier"/>
              </a:rPr>
              <a:t>+</a:t>
            </a:r>
            <a:br/>
            <a:r>
              <a:rPr>
                <a:latin typeface="Courier"/>
              </a:rPr>
              <a:t>  </a:t>
            </a:r>
            <a:r>
              <a:rPr>
                <a:solidFill>
                  <a:srgbClr val="06287E"/>
                </a:solidFill>
                <a:latin typeface="Courier"/>
              </a:rPr>
              <a:t>labs</a:t>
            </a:r>
            <a:r>
              <a:rPr>
                <a:latin typeface="Courier"/>
              </a:rPr>
              <a:t>(</a:t>
            </a:r>
            <a:r>
              <a:rPr>
                <a:solidFill>
                  <a:srgbClr val="7D9029"/>
                </a:solidFill>
                <a:latin typeface="Courier"/>
              </a:rPr>
              <a:t>title=</a:t>
            </a:r>
            <a:r>
              <a:rPr>
                <a:solidFill>
                  <a:srgbClr val="4070A0"/>
                </a:solidFill>
                <a:latin typeface="Courier"/>
              </a:rPr>
              <a:t>"Scatterplot of petal length and width in the iris dataset"</a:t>
            </a:r>
            <a:r>
              <a:rPr>
                <a:latin typeface="Courier"/>
              </a:rPr>
              <a:t>,</a:t>
            </a:r>
            <a:r>
              <a:rPr>
                <a:solidFill>
                  <a:srgbClr val="7D9029"/>
                </a:solidFill>
                <a:latin typeface="Courier"/>
              </a:rPr>
              <a:t>caption=</a:t>
            </a:r>
            <a:r>
              <a:rPr>
                <a:solidFill>
                  <a:srgbClr val="4070A0"/>
                </a:solidFill>
                <a:latin typeface="Courier"/>
              </a:rPr>
              <a:t>"Figure produced during the KUHeS CRM R training, using ggplot2."</a:t>
            </a:r>
            <a:r>
              <a:rPr>
                <a:latin typeface="Courier"/>
              </a:rPr>
              <a:t>) </a:t>
            </a:r>
            <a:r>
              <a:rPr>
                <a:solidFill>
                  <a:srgbClr val="4070A0"/>
                </a:solidFill>
                <a:latin typeface="Courier"/>
              </a:rPr>
              <a:t>+</a:t>
            </a:r>
            <a:br/>
            <a:r>
              <a:rPr>
                <a:latin typeface="Courier"/>
              </a:rPr>
              <a:t>  </a:t>
            </a:r>
            <a:r>
              <a:rPr>
                <a:solidFill>
                  <a:srgbClr val="06287E"/>
                </a:solidFill>
                <a:latin typeface="Courier"/>
              </a:rPr>
              <a:t>theme_light</a:t>
            </a:r>
            <a:r>
              <a:rPr>
                <a:latin typeface="Courier"/>
              </a:rPr>
              <a:t>()</a:t>
            </a:r>
          </a:p>
        </p:txBody>
      </p:sp>
      <p:pic>
        <p:nvPicPr>
          <p:cNvPr id="3" name="Picture 1" descr="LIGHT_CSW_Session1_RTutorial_files/figure-pptx/plot1b-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100</a:t>
            </a:fld>
            <a:endParaRPr lang="en-GB"/>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Basic figures &amp; graphs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a:t>
            </a:r>
            <a:r>
              <a:rPr b="1"/>
              <a:t>aesthetic</a:t>
            </a:r>
            <a:r>
              <a:t> (the </a:t>
            </a:r>
            <a:r>
              <a:rPr>
                <a:latin typeface="Courier"/>
              </a:rPr>
              <a:t>aes()</a:t>
            </a:r>
            <a:r>
              <a:t> call in the above) defines </a:t>
            </a:r>
            <a:r>
              <a:rPr i="1"/>
              <a:t>what</a:t>
            </a:r>
            <a:r>
              <a:t> you will see, i.e. the data you will plot.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a:t>
            </a:r>
            <a:r>
              <a:rPr b="1"/>
              <a:t>geom</a:t>
            </a:r>
            <a:r>
              <a:t> will define the geometry, i.e. </a:t>
            </a:r>
            <a:r>
              <a:rPr i="1"/>
              <a:t>how</a:t>
            </a:r>
            <a:r>
              <a:t> you will plot the data.</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a:t>
            </a:r>
            <a:r>
              <a:rPr b="1"/>
              <a:t>coordinate system</a:t>
            </a:r>
            <a:r>
              <a:t> governs the </a:t>
            </a:r>
            <a:r>
              <a:rPr i="1"/>
              <a:t>data representation</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a:t>
            </a:r>
            <a:r>
              <a:rPr b="1"/>
              <a:t>theme</a:t>
            </a:r>
            <a:r>
              <a:t> defines the </a:t>
            </a:r>
            <a:r>
              <a:rPr i="1"/>
              <a:t>visual style</a:t>
            </a:r>
            <a:r>
              <a:t> (background, major &amp; minor axes, font face &amp; size, default colour scales, margins, text alignment,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101</a:t>
            </a:fld>
            <a:endParaRPr lang="en-GB"/>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Basic figures &amp; graphs</a:t>
            </a:r>
          </a:p>
        </p:txBody>
      </p:sp>
      <p:pic>
        <p:nvPicPr>
          <p:cNvPr id="3" name="Picture 1" descr="fig:  dataAndSupportDocs/ggplotBasics.png"/>
          <p:cNvPicPr>
            <a:picLocks noGrp="1" noChangeAspect="1"/>
          </p:cNvPicPr>
          <p:nvPr/>
        </p:nvPicPr>
        <p:blipFill>
          <a:blip r:embed="rId2"/>
          <a:stretch>
            <a:fillRect/>
          </a:stretch>
        </p:blipFill>
        <p:spPr bwMode="auto">
          <a:xfrm>
            <a:off x="4076700" y="1816100"/>
            <a:ext cx="40386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The basics behind ggplot2 (</a:t>
            </a:r>
            <a:r>
              <a:rPr>
                <a:hlinkClick r:id="rId3"/>
              </a:rPr>
              <a:t>https://github.com/rstudio/cheatsheets/raw/master/data-visualization.pdf</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102</a:t>
            </a:fld>
            <a:endParaRPr lang="en-GB"/>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Basic figures &amp; graphs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It would not make much sense, but we </a:t>
            </a:r>
            <a:r>
              <a:rPr i="1"/>
              <a:t>could</a:t>
            </a:r>
            <a:r>
              <a:t> decide to plot the same data from before not as a scatterplot but as a line graph.</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All we need to do is to change the geom from </a:t>
            </a:r>
            <a:r>
              <a:rPr>
                <a:latin typeface="Courier"/>
              </a:rPr>
              <a:t>geom_point()</a:t>
            </a:r>
            <a:r>
              <a:t> to </a:t>
            </a:r>
            <a:r>
              <a:rPr>
                <a:latin typeface="Courier"/>
              </a:rPr>
              <a:t>geom_line()</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103</a:t>
            </a:fld>
            <a:endParaRPr lang="en-GB"/>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Basic figures &amp; graphs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latin typeface="Courier"/>
              </a:rPr>
              <a:t>iris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Petal.Length,</a:t>
            </a:r>
            <a:r>
              <a:rPr>
                <a:solidFill>
                  <a:srgbClr val="7D9029"/>
                </a:solidFill>
                <a:latin typeface="Courier"/>
              </a:rPr>
              <a:t>y=</a:t>
            </a:r>
            <a:r>
              <a:rPr>
                <a:latin typeface="Courier"/>
              </a:rPr>
              <a:t>Petal.Width,</a:t>
            </a:r>
            <a:r>
              <a:rPr>
                <a:solidFill>
                  <a:srgbClr val="7D9029"/>
                </a:solidFill>
                <a:latin typeface="Courier"/>
              </a:rPr>
              <a:t>col=</a:t>
            </a:r>
            <a:r>
              <a:rPr>
                <a:latin typeface="Courier"/>
              </a:rPr>
              <a:t>Species,</a:t>
            </a:r>
            <a:r>
              <a:rPr>
                <a:solidFill>
                  <a:srgbClr val="7D9029"/>
                </a:solidFill>
                <a:latin typeface="Courier"/>
              </a:rPr>
              <a:t>pch=</a:t>
            </a:r>
            <a:r>
              <a:rPr>
                <a:latin typeface="Courier"/>
              </a:rPr>
              <a:t>Species)) </a:t>
            </a:r>
            <a:r>
              <a:rPr>
                <a:solidFill>
                  <a:srgbClr val="4070A0"/>
                </a:solidFill>
                <a:latin typeface="Courier"/>
              </a:rPr>
              <a:t>+</a:t>
            </a:r>
            <a:br/>
            <a:r>
              <a:rPr>
                <a:latin typeface="Courier"/>
              </a:rPr>
              <a:t>  </a:t>
            </a:r>
            <a:r>
              <a:rPr>
                <a:solidFill>
                  <a:srgbClr val="06287E"/>
                </a:solidFill>
                <a:latin typeface="Courier"/>
              </a:rPr>
              <a:t>geom_line</a:t>
            </a:r>
            <a:r>
              <a:rPr>
                <a:latin typeface="Courier"/>
              </a:rPr>
              <a:t>() </a:t>
            </a:r>
            <a:r>
              <a:rPr>
                <a:solidFill>
                  <a:srgbClr val="4070A0"/>
                </a:solidFill>
                <a:latin typeface="Courier"/>
              </a:rPr>
              <a:t>+</a:t>
            </a:r>
            <a:br/>
            <a:r>
              <a:rPr>
                <a:latin typeface="Courier"/>
              </a:rPr>
              <a:t>  </a:t>
            </a:r>
            <a:r>
              <a:rPr>
                <a:solidFill>
                  <a:srgbClr val="06287E"/>
                </a:solidFill>
                <a:latin typeface="Courier"/>
              </a:rPr>
              <a:t>scale_colour_manual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"orange"</a:t>
            </a:r>
            <a:r>
              <a:rPr>
                <a:latin typeface="Courier"/>
              </a:rPr>
              <a:t>,</a:t>
            </a:r>
            <a:r>
              <a:rPr>
                <a:solidFill>
                  <a:srgbClr val="4070A0"/>
                </a:solidFill>
                <a:latin typeface="Courier"/>
              </a:rPr>
              <a:t>"salmon"</a:t>
            </a:r>
            <a:r>
              <a:rPr>
                <a:latin typeface="Courier"/>
              </a:rPr>
              <a:t>),</a:t>
            </a:r>
            <a:r>
              <a:rPr>
                <a:solidFill>
                  <a:srgbClr val="7D9029"/>
                </a:solidFill>
                <a:latin typeface="Courier"/>
              </a:rPr>
              <a:t>name=</a:t>
            </a:r>
            <a:r>
              <a:rPr>
                <a:solidFill>
                  <a:srgbClr val="4070A0"/>
                </a:solidFill>
                <a:latin typeface="Courier"/>
              </a:rPr>
              <a:t>"Species"</a:t>
            </a:r>
            <a:r>
              <a:rPr>
                <a:latin typeface="Courier"/>
              </a:rPr>
              <a:t>) </a:t>
            </a:r>
            <a:r>
              <a:rPr>
                <a:solidFill>
                  <a:srgbClr val="4070A0"/>
                </a:solidFill>
                <a:latin typeface="Courier"/>
              </a:rPr>
              <a:t>+</a:t>
            </a:r>
            <a:br/>
            <a:r>
              <a:rPr>
                <a:latin typeface="Courier"/>
              </a:rPr>
              <a:t>  </a:t>
            </a:r>
            <a:r>
              <a:rPr>
                <a:solidFill>
                  <a:srgbClr val="06287E"/>
                </a:solidFill>
                <a:latin typeface="Courier"/>
              </a:rPr>
              <a:t>scale_shape_manual</a:t>
            </a:r>
            <a:r>
              <a:rPr>
                <a:latin typeface="Courier"/>
              </a:rPr>
              <a:t>(</a:t>
            </a:r>
            <a:r>
              <a:rPr>
                <a:solidFill>
                  <a:srgbClr val="7D9029"/>
                </a:solidFill>
                <a:latin typeface="Courier"/>
              </a:rPr>
              <a:t>values=</a:t>
            </a:r>
            <a:r>
              <a:rPr>
                <a:solidFill>
                  <a:srgbClr val="40A070"/>
                </a:solidFill>
                <a:latin typeface="Courier"/>
              </a:rPr>
              <a:t>15</a:t>
            </a:r>
            <a:r>
              <a:rPr>
                <a:solidFill>
                  <a:srgbClr val="4070A0"/>
                </a:solidFill>
                <a:latin typeface="Courier"/>
              </a:rPr>
              <a:t>:</a:t>
            </a:r>
            <a:r>
              <a:rPr>
                <a:solidFill>
                  <a:srgbClr val="40A070"/>
                </a:solidFill>
                <a:latin typeface="Courier"/>
              </a:rPr>
              <a:t>17</a:t>
            </a:r>
            <a:r>
              <a:rPr>
                <a:latin typeface="Courier"/>
              </a:rPr>
              <a:t>,</a:t>
            </a:r>
            <a:r>
              <a:rPr>
                <a:solidFill>
                  <a:srgbClr val="7D9029"/>
                </a:solidFill>
                <a:latin typeface="Courier"/>
              </a:rPr>
              <a:t>name=</a:t>
            </a:r>
            <a:r>
              <a:rPr>
                <a:solidFill>
                  <a:srgbClr val="4070A0"/>
                </a:solidFill>
                <a:latin typeface="Courier"/>
              </a:rPr>
              <a:t>"Species"</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"Petal length"</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"Petal width"</a:t>
            </a:r>
            <a:r>
              <a:rPr>
                <a:latin typeface="Courier"/>
              </a:rPr>
              <a:t>) </a:t>
            </a:r>
            <a:r>
              <a:rPr>
                <a:solidFill>
                  <a:srgbClr val="4070A0"/>
                </a:solidFill>
                <a:latin typeface="Courier"/>
              </a:rPr>
              <a:t>+</a:t>
            </a:r>
            <a:br/>
            <a:r>
              <a:rPr>
                <a:latin typeface="Courier"/>
              </a:rPr>
              <a:t>  </a:t>
            </a:r>
            <a:r>
              <a:rPr>
                <a:solidFill>
                  <a:srgbClr val="06287E"/>
                </a:solidFill>
                <a:latin typeface="Courier"/>
              </a:rPr>
              <a:t>labs</a:t>
            </a:r>
            <a:r>
              <a:rPr>
                <a:latin typeface="Courier"/>
              </a:rPr>
              <a:t>(</a:t>
            </a:r>
            <a:r>
              <a:rPr>
                <a:solidFill>
                  <a:srgbClr val="7D9029"/>
                </a:solidFill>
                <a:latin typeface="Courier"/>
              </a:rPr>
              <a:t>title=</a:t>
            </a:r>
            <a:r>
              <a:rPr>
                <a:solidFill>
                  <a:srgbClr val="4070A0"/>
                </a:solidFill>
                <a:latin typeface="Courier"/>
              </a:rPr>
              <a:t>"Line graph of petal length and width in the iris dataset"</a:t>
            </a:r>
            <a:r>
              <a:rPr>
                <a:latin typeface="Courier"/>
              </a:rPr>
              <a:t>,</a:t>
            </a:r>
            <a:r>
              <a:rPr>
                <a:solidFill>
                  <a:srgbClr val="7D9029"/>
                </a:solidFill>
                <a:latin typeface="Courier"/>
              </a:rPr>
              <a:t>caption=</a:t>
            </a:r>
            <a:r>
              <a:rPr>
                <a:solidFill>
                  <a:srgbClr val="4070A0"/>
                </a:solidFill>
                <a:latin typeface="Courier"/>
              </a:rPr>
              <a:t>"Figure produced during the KUHeS CRM R training, using ggplot2."</a:t>
            </a:r>
            <a:r>
              <a:rPr>
                <a:latin typeface="Courier"/>
              </a:rPr>
              <a:t>) </a:t>
            </a:r>
            <a:r>
              <a:rPr>
                <a:solidFill>
                  <a:srgbClr val="4070A0"/>
                </a:solidFill>
                <a:latin typeface="Courier"/>
              </a:rPr>
              <a:t>+</a:t>
            </a:r>
            <a:br/>
            <a:r>
              <a:rPr>
                <a:latin typeface="Courier"/>
              </a:rPr>
              <a:t>  </a:t>
            </a:r>
            <a:r>
              <a:rPr>
                <a:solidFill>
                  <a:srgbClr val="06287E"/>
                </a:solidFill>
                <a:latin typeface="Courier"/>
              </a:rPr>
              <a:t>theme_light</a:t>
            </a:r>
            <a:r>
              <a:rPr>
                <a:latin typeface="Courier"/>
              </a:rPr>
              <a:t>()</a:t>
            </a:r>
          </a:p>
        </p:txBody>
      </p:sp>
      <p:pic>
        <p:nvPicPr>
          <p:cNvPr id="3" name="Picture 1" descr="LIGHT_CSW_Session1_RTutorial_files/figure-pptx/plot2-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104</a:t>
            </a:fld>
            <a:endParaRPr lang="en-GB"/>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Basic figures &amp; graphs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Even for very different graphs, there is very similar code to write with </a:t>
            </a:r>
            <a:r>
              <a:rPr>
                <a:latin typeface="Courier"/>
              </a:rPr>
              <a:t>ggplot2</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You can also use more than one geom on the same graph.</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105</a:t>
            </a:fld>
            <a:endParaRPr lang="en-GB"/>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Basic figures &amp; graphs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latin typeface="Courier"/>
              </a:rPr>
              <a:t>iris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Species,</a:t>
            </a:r>
            <a:r>
              <a:rPr>
                <a:solidFill>
                  <a:srgbClr val="7D9029"/>
                </a:solidFill>
                <a:latin typeface="Courier"/>
              </a:rPr>
              <a:t>y=</a:t>
            </a:r>
            <a:r>
              <a:rPr>
                <a:latin typeface="Courier"/>
              </a:rPr>
              <a:t>Petal.Width,</a:t>
            </a:r>
            <a:r>
              <a:rPr>
                <a:solidFill>
                  <a:srgbClr val="7D9029"/>
                </a:solidFill>
                <a:latin typeface="Courier"/>
              </a:rPr>
              <a:t>col=</a:t>
            </a:r>
            <a:r>
              <a:rPr>
                <a:latin typeface="Courier"/>
              </a:rPr>
              <a:t>Species)) </a:t>
            </a:r>
            <a:r>
              <a:rPr>
                <a:solidFill>
                  <a:srgbClr val="4070A0"/>
                </a:solidFill>
                <a:latin typeface="Courier"/>
              </a:rPr>
              <a:t>+</a:t>
            </a:r>
            <a:br/>
            <a:r>
              <a:rPr>
                <a:latin typeface="Courier"/>
              </a:rPr>
              <a:t>  </a:t>
            </a:r>
            <a:r>
              <a:rPr>
                <a:solidFill>
                  <a:srgbClr val="06287E"/>
                </a:solidFill>
                <a:latin typeface="Courier"/>
              </a:rPr>
              <a:t>geom_boxplot</a:t>
            </a:r>
            <a:r>
              <a:rPr>
                <a:latin typeface="Courier"/>
              </a:rPr>
              <a:t>() </a:t>
            </a:r>
            <a:r>
              <a:rPr>
                <a:solidFill>
                  <a:srgbClr val="4070A0"/>
                </a:solidFill>
                <a:latin typeface="Courier"/>
              </a:rPr>
              <a:t>+</a:t>
            </a:r>
            <a:br/>
            <a:r>
              <a:rPr>
                <a:latin typeface="Courier"/>
              </a:rPr>
              <a:t>  </a:t>
            </a:r>
            <a:r>
              <a:rPr>
                <a:solidFill>
                  <a:srgbClr val="06287E"/>
                </a:solidFill>
                <a:latin typeface="Courier"/>
              </a:rPr>
              <a:t>geom_jitter</a:t>
            </a:r>
            <a:r>
              <a:rPr>
                <a:latin typeface="Courier"/>
              </a:rPr>
              <a:t>(</a:t>
            </a:r>
            <a:r>
              <a:rPr>
                <a:solidFill>
                  <a:srgbClr val="7D9029"/>
                </a:solidFill>
                <a:latin typeface="Courier"/>
              </a:rPr>
              <a:t>height=</a:t>
            </a:r>
            <a:r>
              <a:rPr>
                <a:solidFill>
                  <a:srgbClr val="40A070"/>
                </a:solidFill>
                <a:latin typeface="Courier"/>
              </a:rPr>
              <a:t>0</a:t>
            </a:r>
            <a:r>
              <a:rPr>
                <a:latin typeface="Courier"/>
              </a:rPr>
              <a:t>,</a:t>
            </a:r>
            <a:r>
              <a:rPr>
                <a:solidFill>
                  <a:srgbClr val="7D9029"/>
                </a:solidFill>
                <a:latin typeface="Courier"/>
              </a:rPr>
              <a:t>width=</a:t>
            </a:r>
            <a:r>
              <a:rPr>
                <a:solidFill>
                  <a:srgbClr val="40A070"/>
                </a:solidFill>
                <a:latin typeface="Courier"/>
              </a:rPr>
              <a:t>0.2</a:t>
            </a:r>
            <a:r>
              <a:rPr>
                <a:latin typeface="Courier"/>
              </a:rPr>
              <a:t>) </a:t>
            </a:r>
            <a:r>
              <a:rPr>
                <a:solidFill>
                  <a:srgbClr val="4070A0"/>
                </a:solidFill>
                <a:latin typeface="Courier"/>
              </a:rPr>
              <a:t>+</a:t>
            </a:r>
            <a:br/>
            <a:r>
              <a:rPr>
                <a:latin typeface="Courier"/>
              </a:rPr>
              <a:t>  </a:t>
            </a:r>
            <a:r>
              <a:rPr>
                <a:solidFill>
                  <a:srgbClr val="06287E"/>
                </a:solidFill>
                <a:latin typeface="Courier"/>
              </a:rPr>
              <a:t>scale_colour_manual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"orange"</a:t>
            </a:r>
            <a:r>
              <a:rPr>
                <a:latin typeface="Courier"/>
              </a:rPr>
              <a:t>,</a:t>
            </a:r>
            <a:r>
              <a:rPr>
                <a:solidFill>
                  <a:srgbClr val="4070A0"/>
                </a:solidFill>
                <a:latin typeface="Courier"/>
              </a:rPr>
              <a:t>"salmon"</a:t>
            </a:r>
            <a:r>
              <a:rPr>
                <a:latin typeface="Courier"/>
              </a:rPr>
              <a:t>)) </a:t>
            </a:r>
            <a:r>
              <a:rPr>
                <a:solidFill>
                  <a:srgbClr val="4070A0"/>
                </a:solidFill>
                <a:latin typeface="Courier"/>
              </a:rPr>
              <a:t>+</a:t>
            </a:r>
            <a:br/>
            <a:r>
              <a:rPr>
                <a:latin typeface="Courier"/>
              </a:rPr>
              <a:t>  </a:t>
            </a:r>
            <a:r>
              <a:rPr>
                <a:solidFill>
                  <a:srgbClr val="06287E"/>
                </a:solidFill>
                <a:latin typeface="Courier"/>
              </a:rPr>
              <a:t>scale_fill_manual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"orange"</a:t>
            </a:r>
            <a:r>
              <a:rPr>
                <a:latin typeface="Courier"/>
              </a:rPr>
              <a:t>,</a:t>
            </a:r>
            <a:r>
              <a:rPr>
                <a:solidFill>
                  <a:srgbClr val="4070A0"/>
                </a:solidFill>
                <a:latin typeface="Courier"/>
              </a:rPr>
              <a:t>"salmon"</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"Species"</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"Petal width"</a:t>
            </a:r>
            <a:r>
              <a:rPr>
                <a:latin typeface="Courier"/>
              </a:rPr>
              <a:t>) </a:t>
            </a:r>
            <a:r>
              <a:rPr>
                <a:solidFill>
                  <a:srgbClr val="4070A0"/>
                </a:solidFill>
                <a:latin typeface="Courier"/>
              </a:rPr>
              <a:t>+</a:t>
            </a:r>
            <a:br/>
            <a:r>
              <a:rPr>
                <a:latin typeface="Courier"/>
              </a:rPr>
              <a:t>  </a:t>
            </a:r>
            <a:r>
              <a:rPr>
                <a:solidFill>
                  <a:srgbClr val="06287E"/>
                </a:solidFill>
                <a:latin typeface="Courier"/>
              </a:rPr>
              <a:t>labs</a:t>
            </a:r>
            <a:r>
              <a:rPr>
                <a:latin typeface="Courier"/>
              </a:rPr>
              <a:t>(</a:t>
            </a:r>
            <a:r>
              <a:rPr>
                <a:solidFill>
                  <a:srgbClr val="7D9029"/>
                </a:solidFill>
                <a:latin typeface="Courier"/>
              </a:rPr>
              <a:t>title=</a:t>
            </a:r>
            <a:r>
              <a:rPr>
                <a:solidFill>
                  <a:srgbClr val="4070A0"/>
                </a:solidFill>
                <a:latin typeface="Courier"/>
              </a:rPr>
              <a:t>"Box and jitter plot of petal width against species in the iris dataset"</a:t>
            </a:r>
            <a:r>
              <a:rPr>
                <a:latin typeface="Courier"/>
              </a:rPr>
              <a:t>,</a:t>
            </a:r>
            <a:r>
              <a:rPr>
                <a:solidFill>
                  <a:srgbClr val="7D9029"/>
                </a:solidFill>
                <a:latin typeface="Courier"/>
              </a:rPr>
              <a:t>caption=</a:t>
            </a:r>
            <a:r>
              <a:rPr>
                <a:solidFill>
                  <a:srgbClr val="4070A0"/>
                </a:solidFill>
                <a:latin typeface="Courier"/>
              </a:rPr>
              <a:t>"Figure produced during the MATSURV R training, using ggplot2."</a:t>
            </a:r>
            <a:r>
              <a:rPr>
                <a:latin typeface="Courier"/>
              </a:rPr>
              <a:t>) </a:t>
            </a:r>
          </a:p>
        </p:txBody>
      </p:sp>
      <p:pic>
        <p:nvPicPr>
          <p:cNvPr id="3" name="Picture 1" descr="LIGHT_CSW_Session1_RTutorial_files/figure-pptx/plot3-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106</a:t>
            </a:fld>
            <a:endParaRPr lang="en-GB"/>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Resources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107</a:t>
            </a:fld>
            <a:endParaRPr lang="en-GB"/>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Resources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The </a:t>
            </a:r>
            <a:r>
              <a:rPr>
                <a:hlinkClick r:id="rId2"/>
              </a:rPr>
              <a:t>R Graph Gallery</a:t>
            </a:r>
            <a:r>
              <a:t> is an excellent resource to get started when you have a specific plot in mind that you want to do for your data.</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The </a:t>
            </a:r>
            <a:r>
              <a:rPr>
                <a:latin typeface="Courier"/>
              </a:rPr>
              <a:t>ggplot2</a:t>
            </a:r>
            <a:r>
              <a:t> </a:t>
            </a:r>
            <a:r>
              <a:rPr>
                <a:hlinkClick r:id="rId3"/>
              </a:rPr>
              <a:t>cheat sheet</a:t>
            </a:r>
            <a:r>
              <a:t> is another excellent resource.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108</a:t>
            </a:fld>
            <a:endParaRPr lang="en-GB"/>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Distribution figures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109</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Getting started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Resources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Distribution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Distributions: what values did you record for a given variable?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Discrete values (nominal, ordinal, integer-valued) values:</a:t>
            </a:r>
          </a:p>
          <a:p>
            <a:pPr lvl="1"/>
            <a:r>
              <a:t>bar plots</a:t>
            </a:r>
          </a:p>
          <a:p>
            <a:pPr lvl="1"/>
            <a:r>
              <a:t>pie charts</a:t>
            </a:r>
          </a:p>
          <a:p>
            <a:pPr lvl="0"/>
            <a:r>
              <a:t>Continuous values</a:t>
            </a:r>
          </a:p>
          <a:p>
            <a:pPr lvl="1"/>
            <a:r>
              <a:t>histograms</a:t>
            </a:r>
          </a:p>
          <a:p>
            <a:pPr marL="0" lvl="0" indent="0">
              <a:buNone/>
            </a:pPr>
            <a:r>
              <a:t>Let’s generate some data.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110</a:t>
            </a:fld>
            <a:endParaRPr lang="en-GB"/>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Distribution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typesTmp</a:t>
            </a:r>
            <a:r>
              <a:rPr>
                <a:solidFill>
                  <a:srgbClr val="007020"/>
                </a:solidFill>
                <a:latin typeface="Courier"/>
              </a:rPr>
              <a:t>&lt;-</a:t>
            </a:r>
            <a:r>
              <a:rPr>
                <a:latin typeface="Courier"/>
              </a:rPr>
              <a:t> </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a:t>
            </a:r>
            <a:r>
              <a:rPr>
                <a:solidFill>
                  <a:srgbClr val="4070A0"/>
                </a:solidFill>
                <a:latin typeface="Courier"/>
              </a:rPr>
              <a:t>"type"</a:t>
            </a:r>
            <a:r>
              <a:rPr>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3</a:t>
            </a:r>
            <a:r>
              <a:rPr>
                <a:latin typeface="Courier"/>
              </a:rPr>
              <a:t>)</a:t>
            </a:r>
            <a:br/>
            <a:r>
              <a:rPr>
                <a:latin typeface="Courier"/>
              </a:rPr>
              <a:t>type</a:t>
            </a:r>
            <a:r>
              <a:rPr>
                <a:solidFill>
                  <a:srgbClr val="007020"/>
                </a:solidFill>
                <a:latin typeface="Courier"/>
              </a:rPr>
              <a:t>&lt;-</a:t>
            </a:r>
            <a:r>
              <a:rPr>
                <a:solidFill>
                  <a:srgbClr val="06287E"/>
                </a:solidFill>
                <a:latin typeface="Courier"/>
              </a:rPr>
              <a:t>factor</a:t>
            </a:r>
            <a:r>
              <a:rPr>
                <a:latin typeface="Courier"/>
              </a:rPr>
              <a:t>(</a:t>
            </a:r>
            <a:r>
              <a:rPr>
                <a:solidFill>
                  <a:srgbClr val="06287E"/>
                </a:solidFill>
                <a:latin typeface="Courier"/>
              </a:rPr>
              <a:t>sample</a:t>
            </a:r>
            <a:r>
              <a:rPr>
                <a:latin typeface="Courier"/>
              </a:rPr>
              <a:t>(typesTmp,</a:t>
            </a:r>
            <a:br/>
            <a:r>
              <a:rPr>
                <a:latin typeface="Courier"/>
              </a:rPr>
              <a:t>                    </a:t>
            </a:r>
            <a:r>
              <a:rPr>
                <a:solidFill>
                  <a:srgbClr val="7D9029"/>
                </a:solidFill>
                <a:latin typeface="Courier"/>
              </a:rPr>
              <a:t>size=</a:t>
            </a:r>
            <a:r>
              <a:rPr>
                <a:solidFill>
                  <a:srgbClr val="40A070"/>
                </a:solidFill>
                <a:latin typeface="Courier"/>
              </a:rPr>
              <a:t>1000</a:t>
            </a:r>
            <a:r>
              <a:rPr>
                <a:latin typeface="Courier"/>
              </a:rPr>
              <a:t>,</a:t>
            </a:r>
            <a:br/>
            <a:r>
              <a:rPr>
                <a:latin typeface="Courier"/>
              </a:rPr>
              <a:t>                    </a:t>
            </a:r>
            <a:r>
              <a:rPr>
                <a:solidFill>
                  <a:srgbClr val="7D9029"/>
                </a:solidFill>
                <a:latin typeface="Courier"/>
              </a:rPr>
              <a:t>replace=</a:t>
            </a:r>
            <a:r>
              <a:rPr>
                <a:latin typeface="Courier"/>
              </a:rPr>
              <a:t>T,</a:t>
            </a:r>
            <a:br/>
            <a:r>
              <a:rPr>
                <a:latin typeface="Courier"/>
              </a:rPr>
              <a:t>                    </a:t>
            </a:r>
            <a:r>
              <a:rPr>
                <a:solidFill>
                  <a:srgbClr val="7D9029"/>
                </a:solidFill>
                <a:latin typeface="Courier"/>
              </a:rPr>
              <a:t>prob=</a:t>
            </a:r>
            <a:r>
              <a:rPr>
                <a:solidFill>
                  <a:srgbClr val="06287E"/>
                </a:solidFill>
                <a:latin typeface="Courier"/>
              </a:rPr>
              <a:t>c</a:t>
            </a:r>
            <a:r>
              <a:rPr>
                <a:latin typeface="Courier"/>
              </a:rPr>
              <a:t>(</a:t>
            </a:r>
            <a:r>
              <a:rPr>
                <a:solidFill>
                  <a:srgbClr val="40A070"/>
                </a:solidFill>
                <a:latin typeface="Courier"/>
              </a:rPr>
              <a:t>0.45</a:t>
            </a:r>
            <a:r>
              <a:rPr>
                <a:latin typeface="Courier"/>
              </a:rPr>
              <a:t>,</a:t>
            </a:r>
            <a:r>
              <a:rPr>
                <a:solidFill>
                  <a:srgbClr val="40A070"/>
                </a:solidFill>
                <a:latin typeface="Courier"/>
              </a:rPr>
              <a:t>0.3</a:t>
            </a:r>
            <a:r>
              <a:rPr>
                <a:latin typeface="Courier"/>
              </a:rPr>
              <a:t>,</a:t>
            </a:r>
            <a:r>
              <a:rPr>
                <a:solidFill>
                  <a:srgbClr val="40A070"/>
                </a:solidFill>
                <a:latin typeface="Courier"/>
              </a:rPr>
              <a:t>0.25</a:t>
            </a:r>
            <a:r>
              <a:rPr>
                <a:latin typeface="Courier"/>
              </a:rPr>
              <a:t>)))</a:t>
            </a:r>
            <a:br/>
            <a:r>
              <a:rPr>
                <a:latin typeface="Courier"/>
              </a:rPr>
              <a:t>x1</a:t>
            </a:r>
            <a:r>
              <a:rPr>
                <a:solidFill>
                  <a:srgbClr val="007020"/>
                </a:solidFill>
                <a:latin typeface="Courier"/>
              </a:rPr>
              <a:t>&lt;-</a:t>
            </a:r>
            <a:r>
              <a:rPr>
                <a:solidFill>
                  <a:srgbClr val="06287E"/>
                </a:solidFill>
                <a:latin typeface="Courier"/>
              </a:rPr>
              <a:t>rbinom</a:t>
            </a:r>
            <a:r>
              <a:rPr>
                <a:latin typeface="Courier"/>
              </a:rPr>
              <a:t>(</a:t>
            </a:r>
            <a:r>
              <a:rPr>
                <a:solidFill>
                  <a:srgbClr val="40A070"/>
                </a:solidFill>
                <a:latin typeface="Courier"/>
              </a:rPr>
              <a:t>1000</a:t>
            </a:r>
            <a:r>
              <a:rPr>
                <a:latin typeface="Courier"/>
              </a:rPr>
              <a:t>,</a:t>
            </a:r>
            <a:r>
              <a:rPr>
                <a:solidFill>
                  <a:srgbClr val="7D9029"/>
                </a:solidFill>
                <a:latin typeface="Courier"/>
              </a:rPr>
              <a:t>size=</a:t>
            </a:r>
            <a:r>
              <a:rPr>
                <a:solidFill>
                  <a:srgbClr val="40A070"/>
                </a:solidFill>
                <a:latin typeface="Courier"/>
              </a:rPr>
              <a:t>1</a:t>
            </a:r>
            <a:r>
              <a:rPr>
                <a:latin typeface="Courier"/>
              </a:rPr>
              <a:t>,</a:t>
            </a:r>
            <a:r>
              <a:rPr>
                <a:solidFill>
                  <a:srgbClr val="7D9029"/>
                </a:solidFill>
                <a:latin typeface="Courier"/>
              </a:rPr>
              <a:t>prob=</a:t>
            </a:r>
            <a:r>
              <a:rPr>
                <a:solidFill>
                  <a:srgbClr val="40A070"/>
                </a:solidFill>
                <a:latin typeface="Courier"/>
              </a:rPr>
              <a:t>0.25</a:t>
            </a:r>
            <a:r>
              <a:rPr>
                <a:latin typeface="Courier"/>
              </a:rPr>
              <a:t>)</a:t>
            </a:r>
            <a:br/>
            <a:r>
              <a:rPr>
                <a:latin typeface="Courier"/>
              </a:rPr>
              <a:t>x2</a:t>
            </a:r>
            <a:r>
              <a:rPr>
                <a:solidFill>
                  <a:srgbClr val="007020"/>
                </a:solidFill>
                <a:latin typeface="Courier"/>
              </a:rPr>
              <a:t>&lt;-</a:t>
            </a:r>
            <a:r>
              <a:rPr>
                <a:solidFill>
                  <a:srgbClr val="06287E"/>
                </a:solidFill>
                <a:latin typeface="Courier"/>
              </a:rPr>
              <a:t>rpois</a:t>
            </a:r>
            <a:r>
              <a:rPr>
                <a:latin typeface="Courier"/>
              </a:rPr>
              <a:t>(</a:t>
            </a:r>
            <a:r>
              <a:rPr>
                <a:solidFill>
                  <a:srgbClr val="40A070"/>
                </a:solidFill>
                <a:latin typeface="Courier"/>
              </a:rPr>
              <a:t>1000</a:t>
            </a:r>
            <a:r>
              <a:rPr>
                <a:latin typeface="Courier"/>
              </a:rPr>
              <a:t>,</a:t>
            </a:r>
            <a:r>
              <a:rPr>
                <a:solidFill>
                  <a:srgbClr val="7D9029"/>
                </a:solidFill>
                <a:latin typeface="Courier"/>
              </a:rPr>
              <a:t>lambda=</a:t>
            </a:r>
            <a:r>
              <a:rPr>
                <a:solidFill>
                  <a:srgbClr val="06287E"/>
                </a:solidFill>
                <a:latin typeface="Courier"/>
              </a:rPr>
              <a:t>ifelse</a:t>
            </a:r>
            <a:r>
              <a:rPr>
                <a:latin typeface="Courier"/>
              </a:rPr>
              <a:t>(type</a:t>
            </a:r>
            <a:r>
              <a:rPr>
                <a:solidFill>
                  <a:srgbClr val="4070A0"/>
                </a:solidFill>
                <a:latin typeface="Courier"/>
              </a:rPr>
              <a:t>=="type3"</a:t>
            </a:r>
            <a:r>
              <a:rPr>
                <a:latin typeface="Courier"/>
              </a:rPr>
              <a:t>,</a:t>
            </a:r>
            <a:r>
              <a:rPr>
                <a:solidFill>
                  <a:srgbClr val="40A070"/>
                </a:solidFill>
                <a:latin typeface="Courier"/>
              </a:rPr>
              <a:t>6</a:t>
            </a:r>
            <a:r>
              <a:rPr>
                <a:latin typeface="Courier"/>
              </a:rPr>
              <a:t>,</a:t>
            </a:r>
            <a:r>
              <a:rPr>
                <a:solidFill>
                  <a:srgbClr val="40A070"/>
                </a:solidFill>
                <a:latin typeface="Courier"/>
              </a:rPr>
              <a:t>4</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111</a:t>
            </a:fld>
            <a:endParaRPr lang="en-GB"/>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Distribution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dat</a:t>
            </a:r>
            <a:r>
              <a:rPr>
                <a:solidFill>
                  <a:srgbClr val="007020"/>
                </a:solidFill>
                <a:latin typeface="Courier"/>
              </a:rPr>
              <a:t>&lt;-</a:t>
            </a:r>
            <a:r>
              <a:rPr>
                <a:solidFill>
                  <a:srgbClr val="06287E"/>
                </a:solidFill>
                <a:latin typeface="Courier"/>
              </a:rPr>
              <a:t>data.frame</a:t>
            </a:r>
            <a:r>
              <a:rPr>
                <a:latin typeface="Courier"/>
              </a:rPr>
              <a:t>(type,x1,x2) </a:t>
            </a:r>
            <a:r>
              <a:rPr>
                <a:solidFill>
                  <a:srgbClr val="4070A0"/>
                </a:solidFill>
                <a:latin typeface="Courier"/>
              </a:rPr>
              <a:t>%&gt;%</a:t>
            </a:r>
            <a:br/>
            <a:r>
              <a:rPr>
                <a:latin typeface="Courier"/>
              </a:rPr>
              <a:t>  </a:t>
            </a:r>
            <a:r>
              <a:rPr>
                <a:solidFill>
                  <a:srgbClr val="06287E"/>
                </a:solidFill>
                <a:latin typeface="Courier"/>
              </a:rPr>
              <a:t>mutate</a:t>
            </a:r>
            <a:r>
              <a:rPr>
                <a:latin typeface="Courier"/>
              </a:rPr>
              <a:t>(</a:t>
            </a:r>
            <a:r>
              <a:rPr>
                <a:solidFill>
                  <a:srgbClr val="7D9029"/>
                </a:solidFill>
                <a:latin typeface="Courier"/>
              </a:rPr>
              <a:t>x3=</a:t>
            </a:r>
            <a:r>
              <a:rPr>
                <a:solidFill>
                  <a:srgbClr val="06287E"/>
                </a:solidFill>
                <a:latin typeface="Courier"/>
              </a:rPr>
              <a:t>ifelse</a:t>
            </a:r>
            <a:r>
              <a:rPr>
                <a:latin typeface="Courier"/>
              </a:rPr>
              <a:t>(type</a:t>
            </a:r>
            <a:r>
              <a:rPr>
                <a:solidFill>
                  <a:srgbClr val="4070A0"/>
                </a:solidFill>
                <a:latin typeface="Courier"/>
              </a:rPr>
              <a:t>=="type1"</a:t>
            </a:r>
            <a:r>
              <a:rPr>
                <a:latin typeface="Courier"/>
              </a:rPr>
              <a:t>,</a:t>
            </a:r>
            <a:br/>
            <a:r>
              <a:rPr>
                <a:latin typeface="Courier"/>
              </a:rPr>
              <a:t>                   </a:t>
            </a:r>
            <a:r>
              <a:rPr>
                <a:solidFill>
                  <a:srgbClr val="06287E"/>
                </a:solidFill>
                <a:latin typeface="Courier"/>
              </a:rPr>
              <a:t>rnorm</a:t>
            </a:r>
            <a:r>
              <a:rPr>
                <a:latin typeface="Courier"/>
              </a:rPr>
              <a:t>(</a:t>
            </a:r>
            <a:r>
              <a:rPr>
                <a:solidFill>
                  <a:srgbClr val="06287E"/>
                </a:solidFill>
                <a:latin typeface="Courier"/>
              </a:rPr>
              <a:t>sum</a:t>
            </a:r>
            <a:r>
              <a:rPr>
                <a:latin typeface="Courier"/>
              </a:rPr>
              <a:t>(type</a:t>
            </a:r>
            <a:r>
              <a:rPr>
                <a:solidFill>
                  <a:srgbClr val="4070A0"/>
                </a:solidFill>
                <a:latin typeface="Courier"/>
              </a:rPr>
              <a:t>=="type1"</a:t>
            </a:r>
            <a:r>
              <a:rPr>
                <a:latin typeface="Courier"/>
              </a:rPr>
              <a:t>),</a:t>
            </a:r>
            <a:r>
              <a:rPr>
                <a:solidFill>
                  <a:srgbClr val="7D9029"/>
                </a:solidFill>
                <a:latin typeface="Courier"/>
              </a:rPr>
              <a:t>mean=</a:t>
            </a:r>
            <a:r>
              <a:rPr>
                <a:solidFill>
                  <a:srgbClr val="4070A0"/>
                </a:solidFill>
                <a:latin typeface="Courier"/>
              </a:rPr>
              <a:t>-</a:t>
            </a:r>
            <a:r>
              <a:rPr>
                <a:solidFill>
                  <a:srgbClr val="40A070"/>
                </a:solidFill>
                <a:latin typeface="Courier"/>
              </a:rPr>
              <a:t>2</a:t>
            </a:r>
            <a:r>
              <a:rPr>
                <a:latin typeface="Courier"/>
              </a:rPr>
              <a:t>),</a:t>
            </a:r>
            <a:br/>
            <a:r>
              <a:rPr>
                <a:latin typeface="Courier"/>
              </a:rPr>
              <a:t>                   </a:t>
            </a:r>
            <a:r>
              <a:rPr>
                <a:solidFill>
                  <a:srgbClr val="06287E"/>
                </a:solidFill>
                <a:latin typeface="Courier"/>
              </a:rPr>
              <a:t>ifelse</a:t>
            </a:r>
            <a:r>
              <a:rPr>
                <a:latin typeface="Courier"/>
              </a:rPr>
              <a:t>(type</a:t>
            </a:r>
            <a:r>
              <a:rPr>
                <a:solidFill>
                  <a:srgbClr val="4070A0"/>
                </a:solidFill>
                <a:latin typeface="Courier"/>
              </a:rPr>
              <a:t>=="type2"</a:t>
            </a:r>
            <a:r>
              <a:rPr>
                <a:latin typeface="Courier"/>
              </a:rPr>
              <a:t>,</a:t>
            </a:r>
            <a:br/>
            <a:r>
              <a:rPr>
                <a:latin typeface="Courier"/>
              </a:rPr>
              <a:t>                          </a:t>
            </a:r>
            <a:r>
              <a:rPr>
                <a:solidFill>
                  <a:srgbClr val="06287E"/>
                </a:solidFill>
                <a:latin typeface="Courier"/>
              </a:rPr>
              <a:t>rnorm</a:t>
            </a:r>
            <a:r>
              <a:rPr>
                <a:latin typeface="Courier"/>
              </a:rPr>
              <a:t>(</a:t>
            </a:r>
            <a:r>
              <a:rPr>
                <a:solidFill>
                  <a:srgbClr val="06287E"/>
                </a:solidFill>
                <a:latin typeface="Courier"/>
              </a:rPr>
              <a:t>sum</a:t>
            </a:r>
            <a:r>
              <a:rPr>
                <a:latin typeface="Courier"/>
              </a:rPr>
              <a:t>(type</a:t>
            </a:r>
            <a:r>
              <a:rPr>
                <a:solidFill>
                  <a:srgbClr val="4070A0"/>
                </a:solidFill>
                <a:latin typeface="Courier"/>
              </a:rPr>
              <a:t>=="type2"</a:t>
            </a:r>
            <a:r>
              <a:rPr>
                <a:latin typeface="Courier"/>
              </a:rPr>
              <a:t>),</a:t>
            </a:r>
            <a:r>
              <a:rPr>
                <a:solidFill>
                  <a:srgbClr val="7D9029"/>
                </a:solidFill>
                <a:latin typeface="Courier"/>
              </a:rPr>
              <a:t>mean=</a:t>
            </a:r>
            <a:r>
              <a:rPr>
                <a:solidFill>
                  <a:srgbClr val="40A070"/>
                </a:solidFill>
                <a:latin typeface="Courier"/>
              </a:rPr>
              <a:t>2</a:t>
            </a:r>
            <a:r>
              <a:rPr>
                <a:latin typeface="Courier"/>
              </a:rPr>
              <a:t>),</a:t>
            </a:r>
            <a:br/>
            <a:r>
              <a:rPr>
                <a:latin typeface="Courier"/>
              </a:rPr>
              <a:t>                          </a:t>
            </a:r>
            <a:r>
              <a:rPr>
                <a:solidFill>
                  <a:srgbClr val="06287E"/>
                </a:solidFill>
                <a:latin typeface="Courier"/>
              </a:rPr>
              <a:t>runif</a:t>
            </a:r>
            <a:r>
              <a:rPr>
                <a:latin typeface="Courier"/>
              </a:rPr>
              <a:t>(</a:t>
            </a:r>
            <a:r>
              <a:rPr>
                <a:solidFill>
                  <a:srgbClr val="06287E"/>
                </a:solidFill>
                <a:latin typeface="Courier"/>
              </a:rPr>
              <a:t>sum</a:t>
            </a:r>
            <a:r>
              <a:rPr>
                <a:latin typeface="Courier"/>
              </a:rPr>
              <a:t>(type</a:t>
            </a:r>
            <a:r>
              <a:rPr>
                <a:solidFill>
                  <a:srgbClr val="4070A0"/>
                </a:solidFill>
                <a:latin typeface="Courier"/>
              </a:rPr>
              <a:t>=="type3"</a:t>
            </a:r>
            <a:r>
              <a:rPr>
                <a:latin typeface="Courier"/>
              </a:rPr>
              <a:t>))</a:t>
            </a:r>
            <a:br/>
            <a:r>
              <a:rPr>
                <a:latin typeface="Courier"/>
              </a:rPr>
              <a:t>                          )</a:t>
            </a:r>
            <a:br/>
            <a:r>
              <a:rPr>
                <a:latin typeface="Courier"/>
              </a:rPr>
              <a:t>                   )</a:t>
            </a:r>
            <a:br/>
            <a:r>
              <a:rPr>
                <a:latin typeface="Courier"/>
              </a:rPr>
              <a:t>         ) </a:t>
            </a:r>
            <a:r>
              <a:rPr>
                <a:solidFill>
                  <a:srgbClr val="4070A0"/>
                </a:solidFill>
                <a:latin typeface="Courier"/>
              </a:rPr>
              <a:t>%&gt;%</a:t>
            </a:r>
            <a:br/>
            <a:r>
              <a:rPr>
                <a:latin typeface="Courier"/>
              </a:rPr>
              <a:t>  </a:t>
            </a:r>
            <a:r>
              <a:rPr>
                <a:solidFill>
                  <a:srgbClr val="06287E"/>
                </a:solidFill>
                <a:latin typeface="Courier"/>
              </a:rPr>
              <a:t>mutate</a:t>
            </a:r>
            <a:r>
              <a:rPr>
                <a:latin typeface="Courier"/>
              </a:rPr>
              <a:t>(</a:t>
            </a:r>
            <a:r>
              <a:rPr>
                <a:solidFill>
                  <a:srgbClr val="7D9029"/>
                </a:solidFill>
                <a:latin typeface="Courier"/>
              </a:rPr>
              <a:t>x4=</a:t>
            </a:r>
            <a:r>
              <a:rPr>
                <a:solidFill>
                  <a:srgbClr val="06287E"/>
                </a:solidFill>
                <a:latin typeface="Courier"/>
              </a:rPr>
              <a:t>rnorm</a:t>
            </a:r>
            <a:r>
              <a:rPr>
                <a:latin typeface="Courier"/>
              </a:rPr>
              <a:t>(</a:t>
            </a:r>
            <a:r>
              <a:rPr>
                <a:solidFill>
                  <a:srgbClr val="06287E"/>
                </a:solidFill>
                <a:latin typeface="Courier"/>
              </a:rPr>
              <a:t>n</a:t>
            </a:r>
            <a:r>
              <a:rPr>
                <a:latin typeface="Courier"/>
              </a:rPr>
              <a:t>(),</a:t>
            </a:r>
            <a:r>
              <a:rPr>
                <a:solidFill>
                  <a:srgbClr val="7D9029"/>
                </a:solidFill>
                <a:latin typeface="Courier"/>
              </a:rPr>
              <a:t>mean=</a:t>
            </a:r>
            <a:r>
              <a:rPr>
                <a:latin typeface="Courier"/>
              </a:rPr>
              <a:t>x3))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112</a:t>
            </a:fld>
            <a:endParaRPr lang="en-GB"/>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Distribution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Bar plots</a:t>
            </a:r>
            <a:r>
              <a:t> simply show bars the height of which is proportional to the relative frequency of the different levels of a categorical variable in your dataset.</a:t>
            </a:r>
          </a:p>
          <a:p>
            <a:pPr marL="0" lvl="0" indent="0">
              <a:buNone/>
            </a:pPr>
            <a:r>
              <a:t>In </a:t>
            </a:r>
            <a:r>
              <a:rPr>
                <a:latin typeface="Courier"/>
              </a:rPr>
              <a:t>ggplot2</a:t>
            </a:r>
            <a:r>
              <a:t>, the geom to use for barplots is </a:t>
            </a:r>
            <a:r>
              <a:rPr>
                <a:latin typeface="Courier"/>
              </a:rPr>
              <a:t>geom_barplot()</a:t>
            </a:r>
            <a:r>
              <a:t>.</a:t>
            </a:r>
          </a:p>
          <a:p>
            <a:pPr marL="0" lvl="0" indent="0">
              <a:buNone/>
            </a:pPr>
            <a:r>
              <a:t>On the next few slides we generate simple bar plots for 3 variables.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113</a:t>
            </a:fld>
            <a:endParaRPr lang="en-GB"/>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x1)) </a:t>
            </a:r>
            <a:r>
              <a:rPr>
                <a:solidFill>
                  <a:srgbClr val="4070A0"/>
                </a:solidFill>
                <a:latin typeface="Courier"/>
              </a:rPr>
              <a:t>+</a:t>
            </a:r>
            <a:br/>
            <a:r>
              <a:rPr>
                <a:latin typeface="Courier"/>
              </a:rPr>
              <a:t>  </a:t>
            </a:r>
            <a:r>
              <a:rPr>
                <a:solidFill>
                  <a:srgbClr val="06287E"/>
                </a:solidFill>
                <a:latin typeface="Courier"/>
              </a:rPr>
              <a:t>geom_bar</a:t>
            </a:r>
            <a:r>
              <a:rPr>
                <a:latin typeface="Courier"/>
              </a:rPr>
              <a:t>()</a:t>
            </a:r>
          </a:p>
        </p:txBody>
      </p:sp>
      <p:pic>
        <p:nvPicPr>
          <p:cNvPr id="3" name="Picture 1" descr="LIGHT_CSW_Session1_RTutorial_files/figure-pptx/unnamed-chunk-52-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114</a:t>
            </a:fld>
            <a:endParaRPr lang="en-GB"/>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x2)) </a:t>
            </a:r>
            <a:r>
              <a:rPr>
                <a:solidFill>
                  <a:srgbClr val="4070A0"/>
                </a:solidFill>
                <a:latin typeface="Courier"/>
              </a:rPr>
              <a:t>+</a:t>
            </a:r>
            <a:br/>
            <a:r>
              <a:rPr>
                <a:latin typeface="Courier"/>
              </a:rPr>
              <a:t>  </a:t>
            </a:r>
            <a:r>
              <a:rPr>
                <a:solidFill>
                  <a:srgbClr val="06287E"/>
                </a:solidFill>
                <a:latin typeface="Courier"/>
              </a:rPr>
              <a:t>geom_bar</a:t>
            </a:r>
            <a:r>
              <a:rPr>
                <a:latin typeface="Courier"/>
              </a:rPr>
              <a:t>()</a:t>
            </a:r>
          </a:p>
        </p:txBody>
      </p:sp>
      <p:pic>
        <p:nvPicPr>
          <p:cNvPr id="3" name="Picture 1" descr="LIGHT_CSW_Session1_RTutorial_files/figure-pptx/unnamed-chunk-53-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115</a:t>
            </a:fld>
            <a:endParaRPr lang="en-GB"/>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 </a:t>
            </a:r>
            <a:r>
              <a:rPr>
                <a:solidFill>
                  <a:srgbClr val="4070A0"/>
                </a:solidFill>
                <a:latin typeface="Courier"/>
              </a:rPr>
              <a:t>+</a:t>
            </a:r>
            <a:br/>
            <a:r>
              <a:rPr>
                <a:latin typeface="Courier"/>
              </a:rPr>
              <a:t>  </a:t>
            </a:r>
            <a:r>
              <a:rPr>
                <a:solidFill>
                  <a:srgbClr val="06287E"/>
                </a:solidFill>
                <a:latin typeface="Courier"/>
              </a:rPr>
              <a:t>geom_bar</a:t>
            </a:r>
            <a:r>
              <a:rPr>
                <a:latin typeface="Courier"/>
              </a:rPr>
              <a:t>()</a:t>
            </a:r>
          </a:p>
        </p:txBody>
      </p:sp>
      <p:pic>
        <p:nvPicPr>
          <p:cNvPr id="3" name="Picture 1" descr="LIGHT_CSW_Session1_RTutorial_files/figure-pptx/unnamed-chunk-54-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116</a:t>
            </a:fld>
            <a:endParaRPr lang="en-GB"/>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We can stratify a bar plot by a grouping variable (in this case the variable </a:t>
            </a:r>
            <a:r>
              <a:rPr>
                <a:latin typeface="Courier"/>
              </a:rPr>
              <a:t>type</a:t>
            </a:r>
            <a:r>
              <a:t>).</a:t>
            </a:r>
          </a:p>
          <a:p>
            <a:pPr lvl="0" indent="0">
              <a:buNone/>
            </a:pPr>
            <a:r>
              <a:rPr>
                <a:latin typeface="Courier"/>
              </a:rPr>
              <a:t>dat </a:t>
            </a:r>
            <a:r>
              <a:rPr>
                <a:solidFill>
                  <a:srgbClr val="4070A0"/>
                </a:solidFill>
                <a:latin typeface="Courier"/>
              </a:rPr>
              <a:t>%&gt;%</a:t>
            </a:r>
            <a:br/>
            <a:r>
              <a:rPr>
                <a:latin typeface="Courier"/>
              </a:rPr>
              <a:t>  </a:t>
            </a:r>
            <a:r>
              <a:rPr>
                <a:solidFill>
                  <a:srgbClr val="06287E"/>
                </a:solidFill>
                <a:latin typeface="Courier"/>
              </a:rPr>
              <a:t>count</a:t>
            </a:r>
            <a:r>
              <a:rPr>
                <a:latin typeface="Courier"/>
              </a:rPr>
              <a:t>(type,x2) </a:t>
            </a:r>
            <a:r>
              <a:rPr>
                <a:solidFill>
                  <a:srgbClr val="4070A0"/>
                </a:solidFill>
                <a:latin typeface="Courier"/>
              </a:rPr>
              <a:t>%&gt;%</a:t>
            </a:r>
            <a:br/>
            <a:r>
              <a:rPr>
                <a:latin typeface="Courier"/>
              </a:rPr>
              <a:t>  </a:t>
            </a:r>
            <a:r>
              <a:rPr>
                <a:solidFill>
                  <a:srgbClr val="06287E"/>
                </a:solidFill>
                <a:latin typeface="Courier"/>
              </a:rPr>
              <a:t>complete</a:t>
            </a:r>
            <a:r>
              <a:rPr>
                <a:latin typeface="Courier"/>
              </a:rPr>
              <a:t>(type,x2,</a:t>
            </a:r>
            <a:r>
              <a:rPr>
                <a:solidFill>
                  <a:srgbClr val="7D9029"/>
                </a:solidFill>
                <a:latin typeface="Courier"/>
              </a:rPr>
              <a:t>fill=</a:t>
            </a:r>
            <a:r>
              <a:rPr>
                <a:solidFill>
                  <a:srgbClr val="06287E"/>
                </a:solidFill>
                <a:latin typeface="Courier"/>
              </a:rPr>
              <a:t>list</a:t>
            </a:r>
            <a:r>
              <a:rPr>
                <a:latin typeface="Courier"/>
              </a:rPr>
              <a:t>(</a:t>
            </a:r>
            <a:r>
              <a:rPr>
                <a:solidFill>
                  <a:srgbClr val="7D9029"/>
                </a:solidFill>
                <a:latin typeface="Courier"/>
              </a:rPr>
              <a:t>n=</a:t>
            </a:r>
            <a:r>
              <a:rPr>
                <a:solidFill>
                  <a:srgbClr val="40A070"/>
                </a:solidFill>
                <a:latin typeface="Courier"/>
              </a:rPr>
              <a:t>0</a:t>
            </a:r>
            <a:r>
              <a:rPr>
                <a:latin typeface="Courier"/>
              </a:rPr>
              <a:t>))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fill=</a:t>
            </a:r>
            <a:r>
              <a:rPr>
                <a:latin typeface="Courier"/>
              </a:rPr>
              <a:t>type,</a:t>
            </a:r>
            <a:r>
              <a:rPr>
                <a:solidFill>
                  <a:srgbClr val="7D9029"/>
                </a:solidFill>
                <a:latin typeface="Courier"/>
              </a:rPr>
              <a:t>y=</a:t>
            </a:r>
            <a:r>
              <a:rPr>
                <a:latin typeface="Courier"/>
              </a:rPr>
              <a:t>n,</a:t>
            </a:r>
            <a:r>
              <a:rPr>
                <a:solidFill>
                  <a:srgbClr val="7D9029"/>
                </a:solidFill>
                <a:latin typeface="Courier"/>
              </a:rPr>
              <a:t>x=</a:t>
            </a:r>
            <a:r>
              <a:rPr>
                <a:latin typeface="Courier"/>
              </a:rPr>
              <a:t>x2)) </a:t>
            </a:r>
            <a:r>
              <a:rPr>
                <a:solidFill>
                  <a:srgbClr val="4070A0"/>
                </a:solidFill>
                <a:latin typeface="Courier"/>
              </a:rPr>
              <a:t>+</a:t>
            </a:r>
            <a:br/>
            <a:r>
              <a:rPr>
                <a:latin typeface="Courier"/>
              </a:rPr>
              <a:t>  </a:t>
            </a:r>
            <a:r>
              <a:rPr>
                <a:solidFill>
                  <a:srgbClr val="06287E"/>
                </a:solidFill>
                <a:latin typeface="Courier"/>
              </a:rPr>
              <a:t>geom_bar</a:t>
            </a:r>
            <a:r>
              <a:rPr>
                <a:latin typeface="Courier"/>
              </a:rPr>
              <a:t>(</a:t>
            </a:r>
            <a:r>
              <a:rPr>
                <a:solidFill>
                  <a:srgbClr val="7D9029"/>
                </a:solidFill>
                <a:latin typeface="Courier"/>
              </a:rPr>
              <a:t>position=</a:t>
            </a:r>
            <a:r>
              <a:rPr>
                <a:solidFill>
                  <a:srgbClr val="4070A0"/>
                </a:solidFill>
                <a:latin typeface="Courier"/>
              </a:rPr>
              <a:t>"dodge"</a:t>
            </a:r>
            <a:r>
              <a:rPr>
                <a:latin typeface="Courier"/>
              </a:rPr>
              <a:t>,</a:t>
            </a:r>
            <a:r>
              <a:rPr>
                <a:solidFill>
                  <a:srgbClr val="7D9029"/>
                </a:solidFill>
                <a:latin typeface="Courier"/>
              </a:rPr>
              <a:t>stat=</a:t>
            </a:r>
            <a:r>
              <a:rPr>
                <a:solidFill>
                  <a:srgbClr val="4070A0"/>
                </a:solidFill>
                <a:latin typeface="Courier"/>
              </a:rPr>
              <a:t>"identity"</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a:t>
            </a:r>
          </a:p>
        </p:txBody>
      </p:sp>
      <p:pic>
        <p:nvPicPr>
          <p:cNvPr id="3" name="Picture 1" descr="LIGHT_CSW_Session1_RTutorial_files/figure-pptx/unnamed-chunk-55-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117</a:t>
            </a:fld>
            <a:endParaRPr lang="en-GB"/>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You can customise graphs by adding other options for the coordinate system, the annotations, the theme etc.</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x2)) </a:t>
            </a:r>
            <a:r>
              <a:rPr>
                <a:solidFill>
                  <a:srgbClr val="4070A0"/>
                </a:solidFill>
                <a:latin typeface="Courier"/>
              </a:rPr>
              <a:t>+</a:t>
            </a:r>
            <a:r>
              <a:rPr>
                <a:latin typeface="Courier"/>
              </a:rPr>
              <a:t> </a:t>
            </a:r>
            <a:br/>
            <a:r>
              <a:rPr>
                <a:latin typeface="Courier"/>
              </a:rPr>
              <a:t>  </a:t>
            </a:r>
            <a:r>
              <a:rPr>
                <a:solidFill>
                  <a:srgbClr val="06287E"/>
                </a:solidFill>
                <a:latin typeface="Courier"/>
              </a:rPr>
              <a:t>geom_bar</a:t>
            </a:r>
            <a:r>
              <a:rPr>
                <a:latin typeface="Courier"/>
              </a:rPr>
              <a:t>() </a:t>
            </a:r>
            <a:r>
              <a:rPr>
                <a:solidFill>
                  <a:srgbClr val="4070A0"/>
                </a:solidFill>
                <a:latin typeface="Courier"/>
              </a:rPr>
              <a:t>+</a:t>
            </a:r>
            <a:br/>
            <a:r>
              <a:rPr>
                <a:latin typeface="Courier"/>
              </a:rPr>
              <a:t>  </a:t>
            </a:r>
            <a:r>
              <a:rPr>
                <a:solidFill>
                  <a:srgbClr val="06287E"/>
                </a:solidFill>
                <a:latin typeface="Courier"/>
              </a:rPr>
              <a:t>coord_flip</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4070A0"/>
                </a:solidFill>
                <a:latin typeface="Courier"/>
              </a:rPr>
              <a:t>"Barplot for variable x2"</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"values"</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"count"</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a:t>
            </a:r>
          </a:p>
        </p:txBody>
      </p:sp>
      <p:pic>
        <p:nvPicPr>
          <p:cNvPr id="3" name="Picture 1" descr="LIGHT_CSW_Session1_RTutorial_files/figure-pptx/unnamed-chunk-56-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118</a:t>
            </a:fld>
            <a:endParaRPr lang="en-GB"/>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You can change the coordinate system to get a circular plot (note: most often they are NOT a good idea). For this you can use </a:t>
            </a:r>
            <a:r>
              <a:rPr>
                <a:latin typeface="Courier"/>
              </a:rPr>
              <a:t>coord_polar()</a:t>
            </a:r>
            <a:r>
              <a:t>.</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x2)) </a:t>
            </a:r>
            <a:r>
              <a:rPr>
                <a:solidFill>
                  <a:srgbClr val="4070A0"/>
                </a:solidFill>
                <a:latin typeface="Courier"/>
              </a:rPr>
              <a:t>+</a:t>
            </a:r>
            <a:br/>
            <a:r>
              <a:rPr>
                <a:latin typeface="Courier"/>
              </a:rPr>
              <a:t>  </a:t>
            </a:r>
            <a:r>
              <a:rPr>
                <a:solidFill>
                  <a:srgbClr val="06287E"/>
                </a:solidFill>
                <a:latin typeface="Courier"/>
              </a:rPr>
              <a:t>geom_bar</a:t>
            </a:r>
            <a:r>
              <a:rPr>
                <a:latin typeface="Courier"/>
              </a:rPr>
              <a:t>() </a:t>
            </a:r>
            <a:r>
              <a:rPr>
                <a:solidFill>
                  <a:srgbClr val="4070A0"/>
                </a:solidFill>
                <a:latin typeface="Courier"/>
              </a:rPr>
              <a:t>+</a:t>
            </a:r>
            <a:r>
              <a:rPr>
                <a:latin typeface="Courier"/>
              </a:rPr>
              <a:t> </a:t>
            </a:r>
            <a:r>
              <a:rPr>
                <a:solidFill>
                  <a:srgbClr val="06287E"/>
                </a:solidFill>
                <a:latin typeface="Courier"/>
              </a:rPr>
              <a:t>coord_polar</a:t>
            </a:r>
            <a:r>
              <a:rPr>
                <a:latin typeface="Courier"/>
              </a:rPr>
              <a:t>(</a:t>
            </a:r>
            <a:r>
              <a:rPr>
                <a:solidFill>
                  <a:srgbClr val="7D9029"/>
                </a:solidFill>
                <a:latin typeface="Courier"/>
              </a:rPr>
              <a:t>start=</a:t>
            </a:r>
            <a:r>
              <a:rPr>
                <a:solidFill>
                  <a:srgbClr val="40A070"/>
                </a:solidFill>
                <a:latin typeface="Courier"/>
              </a:rPr>
              <a:t>0</a:t>
            </a:r>
            <a:r>
              <a:rPr>
                <a:latin typeface="Courier"/>
              </a:rPr>
              <a:t>) </a:t>
            </a:r>
            <a:r>
              <a:rPr>
                <a:solidFill>
                  <a:srgbClr val="4070A0"/>
                </a:solidFill>
                <a:latin typeface="Courier"/>
              </a:rPr>
              <a:t>+</a:t>
            </a:r>
            <a:r>
              <a:rPr>
                <a:latin typeface="Courier"/>
              </a:rPr>
              <a:t> </a:t>
            </a:r>
            <a:r>
              <a:rPr>
                <a:solidFill>
                  <a:srgbClr val="06287E"/>
                </a:solidFill>
                <a:latin typeface="Courier"/>
              </a:rPr>
              <a:t>theme_minimal</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br/>
            <a:r>
              <a:rPr>
                <a:latin typeface="Courier"/>
              </a:rPr>
              <a:t>    </a:t>
            </a:r>
            <a:r>
              <a:rPr>
                <a:solidFill>
                  <a:srgbClr val="7D9029"/>
                </a:solidFill>
                <a:latin typeface="Courier"/>
              </a:rPr>
              <a:t>axis.text =</a:t>
            </a:r>
            <a:r>
              <a:rPr>
                <a:latin typeface="Courier"/>
              </a:rPr>
              <a:t> </a:t>
            </a:r>
            <a:r>
              <a:rPr>
                <a:solidFill>
                  <a:srgbClr val="06287E"/>
                </a:solidFill>
                <a:latin typeface="Courier"/>
              </a:rPr>
              <a:t>element_blank</a:t>
            </a:r>
            <a:r>
              <a:rPr>
                <a:latin typeface="Courier"/>
              </a:rPr>
              <a:t>(), </a:t>
            </a:r>
            <a:r>
              <a:rPr>
                <a:solidFill>
                  <a:srgbClr val="7D9029"/>
                </a:solidFill>
                <a:latin typeface="Courier"/>
              </a:rPr>
              <a:t>axis.title =</a:t>
            </a:r>
            <a:r>
              <a:rPr>
                <a:latin typeface="Courier"/>
              </a:rPr>
              <a:t> </a:t>
            </a:r>
            <a:r>
              <a:rPr>
                <a:solidFill>
                  <a:srgbClr val="06287E"/>
                </a:solidFill>
                <a:latin typeface="Courier"/>
              </a:rPr>
              <a:t>element_blank</a:t>
            </a:r>
            <a:r>
              <a:rPr>
                <a:latin typeface="Courier"/>
              </a:rPr>
              <a:t>(), </a:t>
            </a:r>
            <a:r>
              <a:rPr>
                <a:solidFill>
                  <a:srgbClr val="7D9029"/>
                </a:solidFill>
                <a:latin typeface="Courier"/>
              </a:rPr>
              <a:t>panel.grid =</a:t>
            </a:r>
            <a:r>
              <a:rPr>
                <a:latin typeface="Courier"/>
              </a:rPr>
              <a:t> </a:t>
            </a:r>
            <a:r>
              <a:rPr>
                <a:solidFill>
                  <a:srgbClr val="06287E"/>
                </a:solidFill>
                <a:latin typeface="Courier"/>
              </a:rPr>
              <a:t>element_blank</a:t>
            </a:r>
            <a:r>
              <a:rPr>
                <a:latin typeface="Courier"/>
              </a:rPr>
              <a:t>(), </a:t>
            </a:r>
            <a:r>
              <a:rPr>
                <a:solidFill>
                  <a:srgbClr val="7D9029"/>
                </a:solidFill>
                <a:latin typeface="Courier"/>
              </a:rPr>
              <a:t>plot.margin =</a:t>
            </a:r>
            <a:r>
              <a:rPr>
                <a:latin typeface="Courier"/>
              </a:rPr>
              <a:t> </a:t>
            </a:r>
            <a:r>
              <a:rPr>
                <a:solidFill>
                  <a:srgbClr val="06287E"/>
                </a:solidFill>
                <a:latin typeface="Courier"/>
              </a:rPr>
              <a:t>unit</a:t>
            </a:r>
            <a:r>
              <a:rPr>
                <a:latin typeface="Courier"/>
              </a:rPr>
              <a:t>(</a:t>
            </a:r>
            <a:r>
              <a:rPr>
                <a:solidFill>
                  <a:srgbClr val="06287E"/>
                </a:solidFill>
                <a:latin typeface="Courier"/>
              </a:rPr>
              <a:t>rep</a:t>
            </a:r>
            <a:r>
              <a:rPr>
                <a:latin typeface="Courier"/>
              </a:rPr>
              <a:t>(</a:t>
            </a:r>
            <a:r>
              <a:rPr>
                <a:solidFill>
                  <a:srgbClr val="4070A0"/>
                </a:solidFill>
                <a:latin typeface="Courier"/>
              </a:rPr>
              <a:t>-</a:t>
            </a:r>
            <a:r>
              <a:rPr>
                <a:solidFill>
                  <a:srgbClr val="40A070"/>
                </a:solidFill>
                <a:latin typeface="Courier"/>
              </a:rPr>
              <a:t>2</a:t>
            </a:r>
            <a:r>
              <a:rPr>
                <a:latin typeface="Courier"/>
              </a:rPr>
              <a:t>,</a:t>
            </a:r>
            <a:r>
              <a:rPr>
                <a:solidFill>
                  <a:srgbClr val="40A070"/>
                </a:solidFill>
                <a:latin typeface="Courier"/>
              </a:rPr>
              <a:t>4</a:t>
            </a:r>
            <a:r>
              <a:rPr>
                <a:latin typeface="Courier"/>
              </a:rPr>
              <a:t>), </a:t>
            </a:r>
            <a:r>
              <a:rPr>
                <a:solidFill>
                  <a:srgbClr val="4070A0"/>
                </a:solidFill>
                <a:latin typeface="Courier"/>
              </a:rPr>
              <a:t>"cm"</a:t>
            </a:r>
            <a:r>
              <a:rPr>
                <a:latin typeface="Courier"/>
              </a:rPr>
              <a:t>) </a:t>
            </a:r>
            <a:r>
              <a:rPr i="1">
                <a:solidFill>
                  <a:srgbClr val="60A0B0"/>
                </a:solidFill>
                <a:latin typeface="Courier"/>
              </a:rPr>
              <a:t># removing unnecessary margins</a:t>
            </a:r>
            <a:br/>
            <a:r>
              <a:rPr>
                <a:latin typeface="Courier"/>
              </a:rPr>
              <a:t>  ) </a:t>
            </a:r>
            <a:r>
              <a:rPr>
                <a:solidFill>
                  <a:srgbClr val="4070A0"/>
                </a:solidFill>
                <a:latin typeface="Courier"/>
              </a:rPr>
              <a:t>+</a:t>
            </a:r>
            <a:br/>
            <a:r>
              <a:rPr>
                <a:latin typeface="Courier"/>
              </a:rPr>
              <a:t>  </a:t>
            </a:r>
            <a:r>
              <a:rPr>
                <a:solidFill>
                  <a:srgbClr val="06287E"/>
                </a:solidFill>
                <a:latin typeface="Courier"/>
              </a:rPr>
              <a:t>ylim</a:t>
            </a:r>
            <a:r>
              <a:rPr>
                <a:latin typeface="Courier"/>
              </a:rPr>
              <a:t>(</a:t>
            </a:r>
            <a:r>
              <a:rPr>
                <a:solidFill>
                  <a:srgbClr val="4070A0"/>
                </a:solidFill>
                <a:latin typeface="Courier"/>
              </a:rPr>
              <a:t>-</a:t>
            </a:r>
            <a:r>
              <a:rPr>
                <a:solidFill>
                  <a:srgbClr val="40A070"/>
                </a:solidFill>
                <a:latin typeface="Courier"/>
              </a:rPr>
              <a:t>100</a:t>
            </a:r>
            <a:r>
              <a:rPr>
                <a:latin typeface="Courier"/>
              </a:rPr>
              <a:t>,</a:t>
            </a:r>
            <a:r>
              <a:rPr>
                <a:solidFill>
                  <a:srgbClr val="40A070"/>
                </a:solidFill>
                <a:latin typeface="Courier"/>
              </a:rPr>
              <a:t>250</a:t>
            </a:r>
            <a:r>
              <a:rPr>
                <a:latin typeface="Courier"/>
              </a:rPr>
              <a:t>) </a:t>
            </a:r>
            <a:r>
              <a:rPr i="1">
                <a:solidFill>
                  <a:srgbClr val="60A0B0"/>
                </a:solidFill>
                <a:latin typeface="Courier"/>
              </a:rPr>
              <a:t># determines size of the inner radius</a:t>
            </a:r>
          </a:p>
        </p:txBody>
      </p:sp>
      <p:pic>
        <p:nvPicPr>
          <p:cNvPr id="3" name="Picture 1" descr="LIGHT_CSW_Session1_RTutorial_files/figure-pptx/unnamed-chunk-57-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119</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Getting started - Resources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a:xfrm>
            <a:off x="838200" y="1341783"/>
            <a:ext cx="10515600" cy="5151091"/>
          </a:xfrm>
        </p:spPr>
        <p:txBody>
          <a:bodyPr/>
          <a:lstStyle/>
          <a:p>
            <a:pPr lvl="0"/>
            <a:r>
              <a:rPr dirty="0"/>
              <a:t>R help files</a:t>
            </a:r>
          </a:p>
          <a:p>
            <a:pPr lvl="1"/>
            <a:r>
              <a:rPr dirty="0"/>
              <a:t>Type </a:t>
            </a:r>
            <a:r>
              <a:rPr dirty="0">
                <a:latin typeface="Courier"/>
              </a:rPr>
              <a:t>?</a:t>
            </a:r>
            <a:r>
              <a:rPr dirty="0"/>
              <a:t> followed by the name of the command you want to get help on.</a:t>
            </a:r>
          </a:p>
          <a:p>
            <a:pPr lvl="1"/>
            <a:r>
              <a:rPr dirty="0"/>
              <a:t>Type </a:t>
            </a:r>
            <a:r>
              <a:rPr dirty="0" err="1">
                <a:latin typeface="Courier"/>
              </a:rPr>
              <a:t>help.start</a:t>
            </a:r>
            <a:r>
              <a:rPr dirty="0">
                <a:latin typeface="Courier"/>
              </a:rPr>
              <a:t>()</a:t>
            </a:r>
            <a:r>
              <a:rPr dirty="0"/>
              <a:t> to open manuals, FAQs and other material.</a:t>
            </a:r>
          </a:p>
          <a:p>
            <a:pPr lvl="0"/>
            <a:r>
              <a:rPr dirty="0"/>
              <a:t>CRAN</a:t>
            </a:r>
          </a:p>
          <a:p>
            <a:pPr lvl="1"/>
            <a:r>
              <a:rPr dirty="0"/>
              <a:t>Tutorials &amp; manuals: </a:t>
            </a:r>
            <a:r>
              <a:rPr dirty="0">
                <a:hlinkClick r:id="rId2"/>
              </a:rPr>
              <a:t>https://cran.r-project.org/manuals.html</a:t>
            </a:r>
          </a:p>
          <a:p>
            <a:pPr lvl="1"/>
            <a:r>
              <a:rPr dirty="0"/>
              <a:t>Task views: </a:t>
            </a:r>
            <a:r>
              <a:rPr dirty="0">
                <a:hlinkClick r:id="rId3"/>
              </a:rPr>
              <a:t>https://cran.r-project.org/web/views/</a:t>
            </a:r>
          </a:p>
          <a:p>
            <a:pPr lvl="0"/>
            <a:r>
              <a:rPr dirty="0"/>
              <a:t>RStudio</a:t>
            </a:r>
          </a:p>
          <a:p>
            <a:pPr lvl="1"/>
            <a:r>
              <a:rPr dirty="0" err="1"/>
              <a:t>Cheatsheets</a:t>
            </a:r>
            <a:r>
              <a:rPr dirty="0"/>
              <a:t>: </a:t>
            </a:r>
            <a:r>
              <a:rPr dirty="0">
                <a:hlinkClick r:id="rId4"/>
              </a:rPr>
              <a:t>https://rstudio.com/resources/cheatsheets/</a:t>
            </a:r>
          </a:p>
          <a:p>
            <a:pPr lvl="0"/>
            <a:r>
              <a:rPr dirty="0"/>
              <a:t>Text books</a:t>
            </a:r>
          </a:p>
          <a:p>
            <a:pPr lvl="1"/>
            <a:r>
              <a:rPr dirty="0"/>
              <a:t>Many, but this one is excellent and free: </a:t>
            </a:r>
            <a:r>
              <a:rPr dirty="0">
                <a:hlinkClick r:id="rId5"/>
              </a:rPr>
              <a:t>http://r4ds.had.co.nz</a:t>
            </a:r>
          </a:p>
          <a:p>
            <a:pPr lvl="0"/>
            <a:r>
              <a:rPr dirty="0"/>
              <a:t>Online tutorials, blogs, forums</a:t>
            </a:r>
          </a:p>
          <a:p>
            <a:pPr lvl="1"/>
            <a:r>
              <a:rPr dirty="0"/>
              <a:t>Why R? webinars </a:t>
            </a:r>
            <a:r>
              <a:rPr dirty="0">
                <a:hlinkClick r:id="rId6"/>
              </a:rPr>
              <a:t>http://whyr.pl/foundation/webinars/</a:t>
            </a:r>
          </a:p>
          <a:p>
            <a:pPr lvl="1"/>
            <a:r>
              <a:rPr dirty="0"/>
              <a:t>R-bloggers </a:t>
            </a:r>
            <a:r>
              <a:rPr dirty="0">
                <a:hlinkClick r:id="rId7"/>
              </a:rPr>
              <a:t>https://www.r-bloggers.com/</a:t>
            </a:r>
          </a:p>
          <a:p>
            <a:pPr lvl="1"/>
            <a:r>
              <a:rPr dirty="0"/>
              <a:t>Stack overflow </a:t>
            </a:r>
            <a:r>
              <a:rPr dirty="0">
                <a:hlinkClick r:id="rId8"/>
              </a:rPr>
              <a:t>https://stackoverflow.com/questions/tagged/r</a:t>
            </a:r>
          </a:p>
          <a:p>
            <a:pPr lvl="1"/>
            <a:r>
              <a:rPr dirty="0"/>
              <a:t>R Graph Gallery </a:t>
            </a:r>
            <a:r>
              <a:rPr dirty="0">
                <a:hlinkClick r:id="rId9"/>
              </a:rPr>
              <a:t>https://www.r-graph-gallery.com/</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a:t>
            </a:fld>
            <a:endParaRPr lang="en-GB"/>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In </a:t>
            </a:r>
            <a:r>
              <a:rPr>
                <a:latin typeface="Courier"/>
              </a:rPr>
              <a:t>ggplot2</a:t>
            </a:r>
            <a:r>
              <a:t>, </a:t>
            </a:r>
            <a:r>
              <a:rPr b="1"/>
              <a:t>pie charts</a:t>
            </a:r>
            <a:r>
              <a:t> are just bar charts with a special (polar) coordinate system.</a:t>
            </a:r>
          </a:p>
          <a:p>
            <a:pPr marL="0" lvl="0" indent="0">
              <a:buNone/>
            </a:pPr>
            <a:r>
              <a:t>Generally, R discourages the use of pie charts (they are horrible &amp; misleading - human brains are not good at judging the relative sizes of areas)</a:t>
            </a:r>
          </a:p>
          <a:p>
            <a:pPr lvl="0" indent="0">
              <a:buNone/>
            </a:pPr>
            <a:r>
              <a:rPr>
                <a:solidFill>
                  <a:srgbClr val="06287E"/>
                </a:solidFill>
                <a:latin typeface="Courier"/>
              </a:rPr>
              <a:t>ggplot</a:t>
            </a:r>
            <a:r>
              <a:rPr>
                <a:latin typeface="Courier"/>
              </a:rPr>
              <a:t>(dat, </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solidFill>
                  <a:srgbClr val="06287E"/>
                </a:solidFill>
                <a:latin typeface="Courier"/>
              </a:rPr>
              <a:t>factor</a:t>
            </a:r>
            <a:r>
              <a:rPr>
                <a:latin typeface="Courier"/>
              </a:rPr>
              <a:t>(</a:t>
            </a:r>
            <a:r>
              <a:rPr>
                <a:solidFill>
                  <a:srgbClr val="40A070"/>
                </a:solidFill>
                <a:latin typeface="Courier"/>
              </a:rPr>
              <a:t>1</a:t>
            </a:r>
            <a:r>
              <a:rPr>
                <a:latin typeface="Courier"/>
              </a:rPr>
              <a:t>), </a:t>
            </a:r>
            <a:r>
              <a:rPr>
                <a:solidFill>
                  <a:srgbClr val="7D9029"/>
                </a:solidFill>
                <a:latin typeface="Courier"/>
              </a:rPr>
              <a:t>fill=</a:t>
            </a:r>
            <a:r>
              <a:rPr>
                <a:solidFill>
                  <a:srgbClr val="06287E"/>
                </a:solidFill>
                <a:latin typeface="Courier"/>
              </a:rPr>
              <a:t>factor</a:t>
            </a:r>
            <a:r>
              <a:rPr>
                <a:latin typeface="Courier"/>
              </a:rPr>
              <a:t>(type))) </a:t>
            </a:r>
            <a:r>
              <a:rPr>
                <a:solidFill>
                  <a:srgbClr val="4070A0"/>
                </a:solidFill>
                <a:latin typeface="Courier"/>
              </a:rPr>
              <a:t>+</a:t>
            </a:r>
            <a:br/>
            <a:r>
              <a:rPr>
                <a:latin typeface="Courier"/>
              </a:rPr>
              <a:t>  </a:t>
            </a:r>
            <a:r>
              <a:rPr>
                <a:solidFill>
                  <a:srgbClr val="06287E"/>
                </a:solidFill>
                <a:latin typeface="Courier"/>
              </a:rPr>
              <a:t>geom_bar</a:t>
            </a:r>
            <a:r>
              <a:rPr>
                <a:latin typeface="Courier"/>
              </a:rPr>
              <a:t>(</a:t>
            </a:r>
            <a:r>
              <a:rPr>
                <a:solidFill>
                  <a:srgbClr val="7D9029"/>
                </a:solidFill>
                <a:latin typeface="Courier"/>
              </a:rPr>
              <a:t>width =</a:t>
            </a:r>
            <a:r>
              <a:rPr>
                <a:latin typeface="Courier"/>
              </a:rPr>
              <a:t> </a:t>
            </a:r>
            <a:r>
              <a:rPr>
                <a:solidFill>
                  <a:srgbClr val="40A070"/>
                </a:solidFill>
                <a:latin typeface="Courier"/>
              </a:rPr>
              <a:t>1</a:t>
            </a:r>
            <a:r>
              <a:rPr>
                <a:latin typeface="Courier"/>
              </a:rPr>
              <a:t>) </a:t>
            </a:r>
            <a:r>
              <a:rPr>
                <a:solidFill>
                  <a:srgbClr val="4070A0"/>
                </a:solidFill>
                <a:latin typeface="Courier"/>
              </a:rPr>
              <a:t>+</a:t>
            </a:r>
            <a:br/>
            <a:r>
              <a:rPr>
                <a:latin typeface="Courier"/>
              </a:rPr>
              <a:t>  </a:t>
            </a:r>
            <a:r>
              <a:rPr>
                <a:solidFill>
                  <a:srgbClr val="06287E"/>
                </a:solidFill>
                <a:latin typeface="Courier"/>
              </a:rPr>
              <a:t>coord_polar</a:t>
            </a:r>
            <a:r>
              <a:rPr>
                <a:latin typeface="Courier"/>
              </a:rPr>
              <a:t>(</a:t>
            </a:r>
            <a:r>
              <a:rPr>
                <a:solidFill>
                  <a:srgbClr val="4070A0"/>
                </a:solidFill>
                <a:latin typeface="Courier"/>
              </a:rPr>
              <a:t>"y"</a:t>
            </a:r>
            <a:r>
              <a:rPr>
                <a:latin typeface="Courier"/>
              </a:rPr>
              <a:t>) </a:t>
            </a:r>
            <a:r>
              <a:rPr>
                <a:solidFill>
                  <a:srgbClr val="4070A0"/>
                </a:solidFill>
                <a:latin typeface="Courier"/>
              </a:rPr>
              <a:t>+</a:t>
            </a:r>
            <a:r>
              <a:rPr>
                <a:latin typeface="Courier"/>
              </a:rPr>
              <a:t> </a:t>
            </a:r>
            <a:br/>
            <a:r>
              <a:rPr>
                <a:latin typeface="Courier"/>
              </a:rPr>
              <a:t>  </a:t>
            </a:r>
            <a:r>
              <a:rPr>
                <a:solidFill>
                  <a:srgbClr val="06287E"/>
                </a:solidFill>
                <a:latin typeface="Courier"/>
              </a:rPr>
              <a:t>xlab</a:t>
            </a:r>
            <a:r>
              <a:rPr>
                <a:latin typeface="Courier"/>
              </a:rPr>
              <a:t>(</a:t>
            </a:r>
            <a:r>
              <a:rPr>
                <a:solidFill>
                  <a:srgbClr val="4070A0"/>
                </a:solidFill>
                <a:latin typeface="Courier"/>
              </a:rPr>
              <a:t>""</a:t>
            </a:r>
            <a:r>
              <a:rPr>
                <a:latin typeface="Courier"/>
              </a:rPr>
              <a:t>) </a:t>
            </a:r>
            <a:r>
              <a:rPr>
                <a:solidFill>
                  <a:srgbClr val="4070A0"/>
                </a:solidFill>
                <a:latin typeface="Courier"/>
              </a:rPr>
              <a:t>+</a:t>
            </a:r>
            <a:br/>
            <a:r>
              <a:rPr>
                <a:latin typeface="Courier"/>
              </a:rPr>
              <a:t>  </a:t>
            </a:r>
            <a:r>
              <a:rPr>
                <a:solidFill>
                  <a:srgbClr val="06287E"/>
                </a:solidFill>
                <a:latin typeface="Courier"/>
              </a:rPr>
              <a:t>theme_void</a:t>
            </a:r>
            <a:r>
              <a:rPr>
                <a:latin typeface="Courier"/>
              </a:rPr>
              <a:t>()</a:t>
            </a:r>
          </a:p>
        </p:txBody>
      </p:sp>
      <p:pic>
        <p:nvPicPr>
          <p:cNvPr id="3" name="Picture 1" descr="LIGHT_CSW_Session1_RTutorial_files/figure-pptx/unnamed-chunk-58-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120</a:t>
            </a:fld>
            <a:endParaRPr lang="en-GB"/>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Histograms</a:t>
            </a:r>
            <a:r>
              <a:t> are useful graphs. They:</a:t>
            </a:r>
          </a:p>
          <a:p>
            <a:pPr lvl="0"/>
            <a:r>
              <a:t>Summarise the distribution of continuous variables, by binning data into discrete intervals.</a:t>
            </a:r>
          </a:p>
          <a:p>
            <a:pPr lvl="0"/>
            <a:r>
              <a:t>Can be used for binary and discrete variables as well, but barplots better suited for such variables.</a:t>
            </a:r>
          </a:p>
          <a:p>
            <a:pPr marL="0" lvl="0" indent="0">
              <a:buNone/>
            </a:pPr>
            <a:r>
              <a:t>In </a:t>
            </a:r>
            <a:r>
              <a:rPr>
                <a:latin typeface="Courier"/>
              </a:rPr>
              <a:t>ggplot2</a:t>
            </a:r>
            <a:r>
              <a:t>, the </a:t>
            </a:r>
            <a:r>
              <a:rPr>
                <a:latin typeface="Courier"/>
              </a:rPr>
              <a:t>geom_histogram()</a:t>
            </a:r>
            <a:r>
              <a:t> is used to generate histograms.</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br/>
            <a:r>
              <a:rPr i="1">
                <a:solidFill>
                  <a:srgbClr val="BA2121"/>
                </a:solidFill>
                <a:latin typeface="Courier"/>
              </a:rPr>
              <a:t>## `stat_bin()` using `bins = 30`. Pick better value with `binwidth`.</a:t>
            </a:r>
          </a:p>
        </p:txBody>
      </p:sp>
      <p:pic>
        <p:nvPicPr>
          <p:cNvPr id="3" name="Picture 1" descr="LIGHT_CSW_Session1_RTutorial_files/figure-pptx/unnamed-chunk-59-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121</a:t>
            </a:fld>
            <a:endParaRPr lang="en-GB"/>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 the warning message above. You can ignore this, but R is just trying to tell you that other bin widths / number of bins may work better. You can set this by specifying the </a:t>
            </a:r>
            <a:r>
              <a:rPr>
                <a:latin typeface="Courier"/>
              </a:rPr>
              <a:t>bins</a:t>
            </a:r>
            <a:r>
              <a:t> or the </a:t>
            </a:r>
            <a:r>
              <a:rPr>
                <a:latin typeface="Courier"/>
              </a:rPr>
              <a:t>bindwidth</a:t>
            </a:r>
            <a:r>
              <a:t> parameter.</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a:t>
            </a:r>
            <a:r>
              <a:rPr>
                <a:latin typeface="Courier"/>
              </a:rPr>
              <a:t>)</a:t>
            </a:r>
          </a:p>
        </p:txBody>
      </p:sp>
      <p:pic>
        <p:nvPicPr>
          <p:cNvPr id="3" name="Picture 1" descr="LIGHT_CSW_Session1_RTutorial_files/figure-pptx/unnamed-chunk-60-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122</a:t>
            </a:fld>
            <a:endParaRPr lang="en-GB"/>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endParaRPr/>
          </a:p>
          <a:p>
            <a:pPr lvl="0" indent="0">
              <a:buNone/>
            </a:pPr>
            <a:b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06287E"/>
                </a:solidFill>
                <a:latin typeface="Courier"/>
              </a:rPr>
              <a:t>stat</a:t>
            </a:r>
            <a:r>
              <a:rPr>
                <a:latin typeface="Courier"/>
              </a:rPr>
              <a:t>(density)))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0.15</a:t>
            </a:r>
            <a:r>
              <a:rPr>
                <a:latin typeface="Courier"/>
              </a:rPr>
              <a:t>)</a:t>
            </a:r>
            <a:br/>
            <a:r>
              <a:rPr i="1">
                <a:solidFill>
                  <a:srgbClr val="BA2121"/>
                </a:solidFill>
                <a:latin typeface="Courier"/>
              </a:rPr>
              <a:t>## Warning: `stat(density)` was deprecated in ggplot2 3.4.0.</a:t>
            </a:r>
            <a:br/>
            <a:r>
              <a:rPr i="1">
                <a:solidFill>
                  <a:srgbClr val="BA2121"/>
                </a:solidFill>
                <a:latin typeface="Courier"/>
              </a:rPr>
              <a:t>## ℹ Please use `after_stat(density)` instead.</a:t>
            </a:r>
          </a:p>
        </p:txBody>
      </p:sp>
      <p:pic>
        <p:nvPicPr>
          <p:cNvPr id="2" name="Picture 1" descr="LIGHT_CSW_Session1_RTutorial_files/figure-pptx/unnamed-chunk-60-2.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123</a:t>
            </a:fld>
            <a:endParaRPr lang="en-GB"/>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There’s many other parameters you can specify to customise the histogram graph.</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06287E"/>
                </a:solidFill>
                <a:latin typeface="Courier"/>
              </a:rPr>
              <a:t>stat</a:t>
            </a:r>
            <a:r>
              <a:rPr>
                <a:latin typeface="Courier"/>
              </a:rPr>
              <a:t>(density)))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0.15</a:t>
            </a:r>
            <a:r>
              <a:rPr>
                <a:latin typeface="Courier"/>
              </a:rPr>
              <a:t>) </a:t>
            </a:r>
            <a:r>
              <a:rPr>
                <a:solidFill>
                  <a:srgbClr val="4070A0"/>
                </a:solidFill>
                <a:latin typeface="Courier"/>
              </a:rPr>
              <a:t>+</a:t>
            </a:r>
            <a:br/>
            <a:r>
              <a:rPr>
                <a:latin typeface="Courier"/>
              </a:rPr>
              <a:t>  </a:t>
            </a:r>
            <a:r>
              <a:rPr>
                <a:solidFill>
                  <a:srgbClr val="06287E"/>
                </a:solidFill>
                <a:latin typeface="Courier"/>
              </a:rPr>
              <a:t>coord_cartesian</a:t>
            </a:r>
            <a:r>
              <a:rPr>
                <a:latin typeface="Courier"/>
              </a:rPr>
              <a:t>(</a:t>
            </a:r>
            <a:r>
              <a:rPr>
                <a:solidFill>
                  <a:srgbClr val="7D9029"/>
                </a:solidFill>
                <a:latin typeface="Courier"/>
              </a:rPr>
              <a:t>xlim =</a:t>
            </a:r>
            <a:r>
              <a:rPr>
                <a:latin typeface="Courier"/>
              </a:rPr>
              <a:t> </a:t>
            </a:r>
            <a:r>
              <a:rPr>
                <a:solidFill>
                  <a:srgbClr val="06287E"/>
                </a:solidFill>
                <a:latin typeface="Courier"/>
              </a:rPr>
              <a:t>c</a:t>
            </a:r>
            <a:r>
              <a:rPr>
                <a:latin typeface="Courier"/>
              </a:rPr>
              <a:t>(</a:t>
            </a:r>
            <a:r>
              <a:rPr>
                <a:solidFill>
                  <a:srgbClr val="4070A0"/>
                </a:solidFill>
                <a:latin typeface="Courier"/>
              </a:rPr>
              <a:t>-</a:t>
            </a:r>
            <a:r>
              <a:rPr>
                <a:solidFill>
                  <a:srgbClr val="40A070"/>
                </a:solidFill>
                <a:latin typeface="Courier"/>
              </a:rPr>
              <a:t>10</a:t>
            </a:r>
            <a:r>
              <a:rPr>
                <a:latin typeface="Courier"/>
              </a:rPr>
              <a:t>, </a:t>
            </a:r>
            <a:r>
              <a:rPr>
                <a:solidFill>
                  <a:srgbClr val="40A070"/>
                </a:solidFill>
                <a:latin typeface="Courier"/>
              </a:rPr>
              <a:t>10</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4070A0"/>
                </a:solidFill>
                <a:latin typeface="Courier"/>
              </a:rPr>
              <a:t>"Histogram"</a:t>
            </a:r>
            <a:r>
              <a:rPr>
                <a:latin typeface="Courier"/>
              </a:rPr>
              <a:t>) </a:t>
            </a:r>
            <a:r>
              <a:rPr>
                <a:solidFill>
                  <a:srgbClr val="4070A0"/>
                </a:solidFill>
                <a:latin typeface="Courier"/>
              </a:rPr>
              <a:t>+</a:t>
            </a:r>
            <a:br/>
            <a:r>
              <a:rPr>
                <a:latin typeface="Courier"/>
              </a:rPr>
              <a:t>  </a:t>
            </a:r>
            <a:r>
              <a:rPr>
                <a:solidFill>
                  <a:srgbClr val="06287E"/>
                </a:solidFill>
                <a:latin typeface="Courier"/>
              </a:rPr>
              <a:t>theme_light</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24</a:t>
            </a:r>
            <a:r>
              <a:rPr>
                <a:latin typeface="Courier"/>
              </a:rPr>
              <a:t>))</a:t>
            </a:r>
          </a:p>
        </p:txBody>
      </p:sp>
      <p:pic>
        <p:nvPicPr>
          <p:cNvPr id="3" name="Picture 1" descr="LIGHT_CSW_Session1_RTutorial_files/figure-pptx/unnamed-chunk-61-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124</a:t>
            </a:fld>
            <a:endParaRPr lang="en-GB"/>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can add kernel density estimates for the distribution function.</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06287E"/>
                </a:solidFill>
                <a:latin typeface="Courier"/>
              </a:rPr>
              <a:t>stat</a:t>
            </a:r>
            <a:r>
              <a:rPr>
                <a:latin typeface="Courier"/>
              </a:rPr>
              <a:t>(density)))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0.15</a:t>
            </a:r>
            <a:r>
              <a:rPr>
                <a:latin typeface="Courier"/>
              </a:rPr>
              <a:t>) </a:t>
            </a:r>
            <a:r>
              <a:rPr>
                <a:solidFill>
                  <a:srgbClr val="4070A0"/>
                </a:solidFill>
                <a:latin typeface="Courier"/>
              </a:rPr>
              <a:t>+</a:t>
            </a:r>
            <a:br/>
            <a:r>
              <a:rPr>
                <a:latin typeface="Courier"/>
              </a:rPr>
              <a:t>  </a:t>
            </a:r>
            <a:r>
              <a:rPr>
                <a:solidFill>
                  <a:srgbClr val="06287E"/>
                </a:solidFill>
                <a:latin typeface="Courier"/>
              </a:rPr>
              <a:t>geom_density</a:t>
            </a:r>
            <a:r>
              <a:rPr>
                <a:latin typeface="Courier"/>
              </a:rPr>
              <a:t>(</a:t>
            </a:r>
            <a:r>
              <a:rPr>
                <a:solidFill>
                  <a:srgbClr val="7D9029"/>
                </a:solidFill>
                <a:latin typeface="Courier"/>
              </a:rPr>
              <a:t>bw=</a:t>
            </a:r>
            <a:r>
              <a:rPr>
                <a:solidFill>
                  <a:srgbClr val="4070A0"/>
                </a:solidFill>
                <a:latin typeface="Courier"/>
              </a:rPr>
              <a:t>"SJ"</a:t>
            </a:r>
            <a:r>
              <a:rPr>
                <a:latin typeface="Courier"/>
              </a:rPr>
              <a:t>,</a:t>
            </a:r>
            <a:r>
              <a:rPr>
                <a:solidFill>
                  <a:srgbClr val="7D9029"/>
                </a:solidFill>
                <a:latin typeface="Courier"/>
              </a:rPr>
              <a:t>col=</a:t>
            </a:r>
            <a:r>
              <a:rPr>
                <a:solidFill>
                  <a:srgbClr val="4070A0"/>
                </a:solidFill>
                <a:latin typeface="Courier"/>
              </a:rPr>
              <a:t>"blue"</a:t>
            </a:r>
            <a:r>
              <a:rPr>
                <a:latin typeface="Courier"/>
              </a:rPr>
              <a:t>,</a:t>
            </a:r>
            <a:r>
              <a:rPr>
                <a:solidFill>
                  <a:srgbClr val="7D9029"/>
                </a:solidFill>
                <a:latin typeface="Courier"/>
              </a:rPr>
              <a:t>lwd=</a:t>
            </a:r>
            <a:r>
              <a:rPr>
                <a:solidFill>
                  <a:srgbClr val="40A070"/>
                </a:solidFill>
                <a:latin typeface="Courier"/>
              </a:rPr>
              <a:t>1</a:t>
            </a:r>
            <a:r>
              <a:rPr>
                <a:latin typeface="Courier"/>
              </a:rPr>
              <a:t>)</a:t>
            </a:r>
          </a:p>
        </p:txBody>
      </p:sp>
      <p:pic>
        <p:nvPicPr>
          <p:cNvPr id="3" name="Picture 1" descr="LIGHT_CSW_Session1_RTutorial_files/figure-pptx/unnamed-chunk-62-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125</a:t>
            </a:fld>
            <a:endParaRPr lang="en-GB"/>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can stratify by a grouping variable (variable </a:t>
            </a:r>
            <a:r>
              <a:rPr>
                <a:latin typeface="Courier"/>
              </a:rPr>
              <a:t>type</a:t>
            </a:r>
            <a:r>
              <a:t> in this case).</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7D9029"/>
                </a:solidFill>
                <a:latin typeface="Courier"/>
              </a:rPr>
              <a:t>fill=</a:t>
            </a:r>
            <a:r>
              <a:rPr>
                <a:latin typeface="Courier"/>
              </a:rPr>
              <a:t>type))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0.15</a:t>
            </a:r>
            <a:r>
              <a:rPr>
                <a:latin typeface="Courier"/>
              </a:rPr>
              <a:t>,</a:t>
            </a:r>
            <a:r>
              <a:rPr>
                <a:solidFill>
                  <a:srgbClr val="7D9029"/>
                </a:solidFill>
                <a:latin typeface="Courier"/>
              </a:rPr>
              <a:t>position=</a:t>
            </a:r>
            <a:r>
              <a:rPr>
                <a:solidFill>
                  <a:srgbClr val="4070A0"/>
                </a:solidFill>
                <a:latin typeface="Courier"/>
              </a:rPr>
              <a:t>"dodge"</a:t>
            </a:r>
            <a:r>
              <a:rPr>
                <a:latin typeface="Courier"/>
              </a:rPr>
              <a:t>)</a:t>
            </a:r>
          </a:p>
        </p:txBody>
      </p:sp>
      <p:pic>
        <p:nvPicPr>
          <p:cNvPr id="3" name="Picture 1" descr="LIGHT_CSW_Session1_RTutorial_files/figure-pptx/unnamed-chunk-63-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126</a:t>
            </a:fld>
            <a:endParaRPr lang="en-GB"/>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You can change the default colours that are being used for the </a:t>
            </a:r>
            <a:r>
              <a:rPr>
                <a:latin typeface="Courier"/>
              </a:rPr>
              <a:t>type</a:t>
            </a:r>
            <a:r>
              <a:t> variable.</a:t>
            </a:r>
          </a:p>
          <a:p>
            <a:pPr marL="0" lvl="0" indent="0">
              <a:buNone/>
            </a:pPr>
            <a:r>
              <a:t>The aesthetic element governing the colour of the bars is the variable specified by </a:t>
            </a:r>
            <a:r>
              <a:rPr>
                <a:latin typeface="Courier"/>
              </a:rPr>
              <a:t>fill=type</a:t>
            </a:r>
            <a:r>
              <a:t>.</a:t>
            </a:r>
          </a:p>
          <a:p>
            <a:pPr marL="0" lvl="0" indent="0">
              <a:buNone/>
            </a:pPr>
            <a:r>
              <a:t>So to change the colours, we need to use the function </a:t>
            </a:r>
            <a:r>
              <a:rPr>
                <a:latin typeface="Courier"/>
              </a:rPr>
              <a:t>scale_fill_manual()</a:t>
            </a:r>
            <a:r>
              <a:t>.</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7D9029"/>
                </a:solidFill>
                <a:latin typeface="Courier"/>
              </a:rPr>
              <a:t>fill=</a:t>
            </a:r>
            <a:r>
              <a:rPr>
                <a:latin typeface="Courier"/>
              </a:rPr>
              <a:t>type))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0.15</a:t>
            </a:r>
            <a:r>
              <a:rPr>
                <a:latin typeface="Courier"/>
              </a:rPr>
              <a:t>,</a:t>
            </a:r>
            <a:r>
              <a:rPr>
                <a:solidFill>
                  <a:srgbClr val="7D9029"/>
                </a:solidFill>
                <a:latin typeface="Courier"/>
              </a:rPr>
              <a:t>position=</a:t>
            </a:r>
            <a:r>
              <a:rPr>
                <a:solidFill>
                  <a:srgbClr val="4070A0"/>
                </a:solidFill>
                <a:latin typeface="Courier"/>
              </a:rPr>
              <a:t>"dodge"</a:t>
            </a:r>
            <a:r>
              <a:rPr>
                <a:latin typeface="Courier"/>
              </a:rPr>
              <a:t>) </a:t>
            </a:r>
            <a:r>
              <a:rPr>
                <a:solidFill>
                  <a:srgbClr val="4070A0"/>
                </a:solidFill>
                <a:latin typeface="Courier"/>
              </a:rPr>
              <a:t>+</a:t>
            </a:r>
            <a:br/>
            <a:r>
              <a:rPr>
                <a:latin typeface="Courier"/>
              </a:rPr>
              <a:t>  </a:t>
            </a:r>
            <a:r>
              <a:rPr>
                <a:solidFill>
                  <a:srgbClr val="06287E"/>
                </a:solidFill>
                <a:latin typeface="Courier"/>
              </a:rPr>
              <a:t>scale_fill_manual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"orange"</a:t>
            </a:r>
            <a:r>
              <a:rPr>
                <a:latin typeface="Courier"/>
              </a:rPr>
              <a:t>,</a:t>
            </a:r>
            <a:r>
              <a:rPr>
                <a:solidFill>
                  <a:srgbClr val="4070A0"/>
                </a:solidFill>
                <a:latin typeface="Courier"/>
              </a:rPr>
              <a:t>"salmon"</a:t>
            </a:r>
            <a:r>
              <a:rPr>
                <a:latin typeface="Courier"/>
              </a:rPr>
              <a:t>))</a:t>
            </a:r>
          </a:p>
        </p:txBody>
      </p:sp>
      <p:pic>
        <p:nvPicPr>
          <p:cNvPr id="3" name="Picture 1" descr="LIGHT_CSW_Session1_RTutorial_files/figure-pptx/unnamed-chunk-64-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127</a:t>
            </a:fld>
            <a:endParaRPr lang="en-GB"/>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Covariation figures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128</a:t>
            </a:fld>
            <a:endParaRPr lang="en-GB"/>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Covariation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Covariation figures let you visually explore whether there is a relationship between 2 or more variables.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129</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Getting started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 packages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Boxplots</a:t>
            </a:r>
            <a:r>
              <a:t>, and their variation violin plots, allow you to explore what, if any, relationship there is between a binary / discrete / categorical and a continuous variable.</a:t>
            </a:r>
          </a:p>
          <a:p>
            <a:pPr marL="0" lvl="0" indent="0">
              <a:buNone/>
            </a:pPr>
            <a:r>
              <a:t>For boxplots the geom </a:t>
            </a:r>
            <a:r>
              <a:rPr>
                <a:latin typeface="Courier"/>
              </a:rPr>
              <a:t>geom_boxplot()</a:t>
            </a:r>
            <a:r>
              <a:t> is used is used.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a:t>
            </a:r>
            <a:r>
              <a:rPr>
                <a:solidFill>
                  <a:srgbClr val="7D9029"/>
                </a:solidFill>
                <a:latin typeface="Courier"/>
              </a:rPr>
              <a:t>y=</a:t>
            </a:r>
            <a:r>
              <a:rPr>
                <a:latin typeface="Courier"/>
              </a:rPr>
              <a:t>x3)) </a:t>
            </a:r>
            <a:r>
              <a:rPr>
                <a:solidFill>
                  <a:srgbClr val="4070A0"/>
                </a:solidFill>
                <a:latin typeface="Courier"/>
              </a:rPr>
              <a:t>+</a:t>
            </a:r>
            <a:br/>
            <a:r>
              <a:rPr>
                <a:latin typeface="Courier"/>
              </a:rPr>
              <a:t>  </a:t>
            </a:r>
            <a:r>
              <a:rPr>
                <a:solidFill>
                  <a:srgbClr val="06287E"/>
                </a:solidFill>
                <a:latin typeface="Courier"/>
              </a:rPr>
              <a:t>geom_boxplot</a:t>
            </a:r>
            <a:r>
              <a:rPr>
                <a:latin typeface="Courier"/>
              </a:rPr>
              <a:t>()</a:t>
            </a:r>
          </a:p>
        </p:txBody>
      </p:sp>
      <p:pic>
        <p:nvPicPr>
          <p:cNvPr id="3" name="Picture 1" descr="LIGHT_CSW_Session1_RTutorial_files/figure-pptx/unnamed-chunk-65-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130</a:t>
            </a:fld>
            <a:endParaRPr lang="en-GB"/>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Often it is nice to add individual data points on top. To better display these (since they all have the same x-axis coordinate), you need to ass jitter to their x-axis coordinates. </a:t>
            </a:r>
            <a:r>
              <a:rPr>
                <a:latin typeface="Courier"/>
              </a:rPr>
              <a:t>ggplot2</a:t>
            </a:r>
            <a:r>
              <a:t> provides a geom for this: </a:t>
            </a:r>
            <a:r>
              <a:rPr>
                <a:latin typeface="Courier"/>
              </a:rPr>
              <a:t>geom_jitter()</a:t>
            </a:r>
            <a:r>
              <a:t>. By specifying some transparency (the </a:t>
            </a:r>
            <a:r>
              <a:rPr>
                <a:latin typeface="Courier"/>
              </a:rPr>
              <a:t>alpha</a:t>
            </a:r>
            <a:r>
              <a:t> parameter), it is easier to get an idea where the ddata density is highest.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a:t>
            </a:r>
            <a:r>
              <a:rPr>
                <a:solidFill>
                  <a:srgbClr val="7D9029"/>
                </a:solidFill>
                <a:latin typeface="Courier"/>
              </a:rPr>
              <a:t>y=</a:t>
            </a:r>
            <a:r>
              <a:rPr>
                <a:latin typeface="Courier"/>
              </a:rPr>
              <a:t>x3)) </a:t>
            </a:r>
            <a:r>
              <a:rPr>
                <a:solidFill>
                  <a:srgbClr val="4070A0"/>
                </a:solidFill>
                <a:latin typeface="Courier"/>
              </a:rPr>
              <a:t>+</a:t>
            </a:r>
            <a:br/>
            <a:r>
              <a:rPr>
                <a:latin typeface="Courier"/>
              </a:rPr>
              <a:t>  </a:t>
            </a:r>
            <a:r>
              <a:rPr>
                <a:solidFill>
                  <a:srgbClr val="06287E"/>
                </a:solidFill>
                <a:latin typeface="Courier"/>
              </a:rPr>
              <a:t>geom_boxplot</a:t>
            </a:r>
            <a:r>
              <a:rPr>
                <a:latin typeface="Courier"/>
              </a:rPr>
              <a:t>() </a:t>
            </a:r>
            <a:r>
              <a:rPr>
                <a:solidFill>
                  <a:srgbClr val="4070A0"/>
                </a:solidFill>
                <a:latin typeface="Courier"/>
              </a:rPr>
              <a:t>+</a:t>
            </a:r>
            <a:br/>
            <a:r>
              <a:rPr>
                <a:latin typeface="Courier"/>
              </a:rPr>
              <a:t>  </a:t>
            </a:r>
            <a:r>
              <a:rPr>
                <a:solidFill>
                  <a:srgbClr val="06287E"/>
                </a:solidFill>
                <a:latin typeface="Courier"/>
              </a:rPr>
              <a:t>geom_jitter</a:t>
            </a:r>
            <a:r>
              <a:rPr>
                <a:latin typeface="Courier"/>
              </a:rPr>
              <a:t>(</a:t>
            </a:r>
            <a:r>
              <a:rPr>
                <a:solidFill>
                  <a:srgbClr val="7D9029"/>
                </a:solidFill>
                <a:latin typeface="Courier"/>
              </a:rPr>
              <a:t>width=</a:t>
            </a:r>
            <a:r>
              <a:rPr>
                <a:solidFill>
                  <a:srgbClr val="40A070"/>
                </a:solidFill>
                <a:latin typeface="Courier"/>
              </a:rPr>
              <a:t>0.25</a:t>
            </a:r>
            <a:r>
              <a:rPr>
                <a:latin typeface="Courier"/>
              </a:rPr>
              <a:t>,</a:t>
            </a:r>
            <a:r>
              <a:rPr>
                <a:solidFill>
                  <a:srgbClr val="7D9029"/>
                </a:solidFill>
                <a:latin typeface="Courier"/>
              </a:rPr>
              <a:t>height=</a:t>
            </a:r>
            <a:r>
              <a:rPr>
                <a:solidFill>
                  <a:srgbClr val="40A070"/>
                </a:solidFill>
                <a:latin typeface="Courier"/>
              </a:rPr>
              <a:t>0</a:t>
            </a:r>
            <a:r>
              <a:rPr>
                <a:latin typeface="Courier"/>
              </a:rPr>
              <a:t>,</a:t>
            </a:r>
            <a:r>
              <a:rPr>
                <a:solidFill>
                  <a:srgbClr val="7D9029"/>
                </a:solidFill>
                <a:latin typeface="Courier"/>
              </a:rPr>
              <a:t>alpha=</a:t>
            </a:r>
            <a:r>
              <a:rPr>
                <a:solidFill>
                  <a:srgbClr val="40A070"/>
                </a:solidFill>
                <a:latin typeface="Courier"/>
              </a:rPr>
              <a:t>0.3</a:t>
            </a:r>
            <a:r>
              <a:rPr>
                <a:latin typeface="Courier"/>
              </a:rPr>
              <a:t>)</a:t>
            </a:r>
          </a:p>
        </p:txBody>
      </p:sp>
      <p:pic>
        <p:nvPicPr>
          <p:cNvPr id="3" name="Picture 1" descr="LIGHT_CSW_Session1_RTutorial_files/figure-pptx/unnamed-chunk-66-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131</a:t>
            </a:fld>
            <a:endParaRPr lang="en-GB"/>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You can also generate horizontal boxplots, by flipping the coordinate system.</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a:t>
            </a:r>
            <a:r>
              <a:rPr>
                <a:solidFill>
                  <a:srgbClr val="7D9029"/>
                </a:solidFill>
                <a:latin typeface="Courier"/>
              </a:rPr>
              <a:t>y=</a:t>
            </a:r>
            <a:r>
              <a:rPr>
                <a:latin typeface="Courier"/>
              </a:rPr>
              <a:t>x3)) </a:t>
            </a:r>
            <a:r>
              <a:rPr>
                <a:solidFill>
                  <a:srgbClr val="4070A0"/>
                </a:solidFill>
                <a:latin typeface="Courier"/>
              </a:rPr>
              <a:t>+</a:t>
            </a:r>
            <a:br/>
            <a:r>
              <a:rPr>
                <a:latin typeface="Courier"/>
              </a:rPr>
              <a:t>  </a:t>
            </a:r>
            <a:r>
              <a:rPr>
                <a:solidFill>
                  <a:srgbClr val="06287E"/>
                </a:solidFill>
                <a:latin typeface="Courier"/>
              </a:rPr>
              <a:t>geom_boxplot</a:t>
            </a:r>
            <a:r>
              <a:rPr>
                <a:latin typeface="Courier"/>
              </a:rPr>
              <a:t>() </a:t>
            </a:r>
            <a:r>
              <a:rPr>
                <a:solidFill>
                  <a:srgbClr val="4070A0"/>
                </a:solidFill>
                <a:latin typeface="Courier"/>
              </a:rPr>
              <a:t>+</a:t>
            </a:r>
            <a:br/>
            <a:r>
              <a:rPr>
                <a:latin typeface="Courier"/>
              </a:rPr>
              <a:t>  </a:t>
            </a:r>
            <a:r>
              <a:rPr>
                <a:solidFill>
                  <a:srgbClr val="06287E"/>
                </a:solidFill>
                <a:latin typeface="Courier"/>
              </a:rPr>
              <a:t>coord_flip</a:t>
            </a:r>
            <a:r>
              <a:rPr>
                <a:latin typeface="Courier"/>
              </a:rPr>
              <a:t>()</a:t>
            </a:r>
          </a:p>
        </p:txBody>
      </p:sp>
      <p:pic>
        <p:nvPicPr>
          <p:cNvPr id="3" name="Picture 1" descr="LIGHT_CSW_Session1_RTutorial_files/figure-pptx/unnamed-chunk-67-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132</a:t>
            </a:fld>
            <a:endParaRPr lang="en-GB"/>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Covariation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It is important that you understand what information is summarised in a boxplot.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133</a:t>
            </a:fld>
            <a:endParaRPr lang="en-GB"/>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Covariation figures</a:t>
            </a:r>
          </a:p>
        </p:txBody>
      </p:sp>
      <p:pic>
        <p:nvPicPr>
          <p:cNvPr id="3" name="Picture 1" descr="fig:  dataAndSupportDocs/boxWhiskerPlot.png"/>
          <p:cNvPicPr>
            <a:picLocks noGrp="1" noChangeAspect="1"/>
          </p:cNvPicPr>
          <p:nvPr/>
        </p:nvPicPr>
        <p:blipFill>
          <a:blip r:embed="rId2"/>
          <a:stretch>
            <a:fillRect/>
          </a:stretch>
        </p:blipFill>
        <p:spPr bwMode="auto">
          <a:xfrm>
            <a:off x="1917700" y="1816100"/>
            <a:ext cx="83566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Wickham, H. &amp; Grolemund G., R for Data Science, O’Reilly, 2016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134</a:t>
            </a:fld>
            <a:endParaRPr lang="en-GB"/>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Violin plots</a:t>
            </a:r>
            <a:r>
              <a:t> are similar to boxplots, but they combine box plots with histograms.</a:t>
            </a:r>
          </a:p>
          <a:p>
            <a:pPr marL="0" lvl="0" indent="0">
              <a:buNone/>
            </a:pPr>
            <a:r>
              <a:t>In </a:t>
            </a:r>
            <a:r>
              <a:rPr>
                <a:latin typeface="Courier"/>
              </a:rPr>
              <a:t>ggplot2</a:t>
            </a:r>
            <a:r>
              <a:t>, the geom </a:t>
            </a:r>
            <a:r>
              <a:rPr>
                <a:latin typeface="Courier"/>
              </a:rPr>
              <a:t>geom_violin()</a:t>
            </a:r>
            <a:r>
              <a:t> is used to generate these types of graphs.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a:t>
            </a:r>
            <a:r>
              <a:rPr>
                <a:solidFill>
                  <a:srgbClr val="7D9029"/>
                </a:solidFill>
                <a:latin typeface="Courier"/>
              </a:rPr>
              <a:t>y=</a:t>
            </a:r>
            <a:r>
              <a:rPr>
                <a:latin typeface="Courier"/>
              </a:rPr>
              <a:t>x3,</a:t>
            </a:r>
            <a:r>
              <a:rPr>
                <a:solidFill>
                  <a:srgbClr val="7D9029"/>
                </a:solidFill>
                <a:latin typeface="Courier"/>
              </a:rPr>
              <a:t>fill=</a:t>
            </a:r>
            <a:r>
              <a:rPr>
                <a:latin typeface="Courier"/>
              </a:rPr>
              <a:t>type)) </a:t>
            </a:r>
            <a:r>
              <a:rPr>
                <a:solidFill>
                  <a:srgbClr val="4070A0"/>
                </a:solidFill>
                <a:latin typeface="Courier"/>
              </a:rPr>
              <a:t>+</a:t>
            </a:r>
            <a:br/>
            <a:r>
              <a:rPr>
                <a:latin typeface="Courier"/>
              </a:rPr>
              <a:t>  </a:t>
            </a:r>
            <a:r>
              <a:rPr>
                <a:solidFill>
                  <a:srgbClr val="06287E"/>
                </a:solidFill>
                <a:latin typeface="Courier"/>
              </a:rPr>
              <a:t>geom_violin</a:t>
            </a:r>
            <a:r>
              <a:rPr>
                <a:latin typeface="Courier"/>
              </a:rPr>
              <a:t>() </a:t>
            </a:r>
            <a:r>
              <a:rPr>
                <a:solidFill>
                  <a:srgbClr val="4070A0"/>
                </a:solidFill>
                <a:latin typeface="Courier"/>
              </a:rPr>
              <a:t>+</a:t>
            </a:r>
            <a:br/>
            <a:r>
              <a:rPr>
                <a:latin typeface="Courier"/>
              </a:rPr>
              <a:t>  </a:t>
            </a:r>
            <a:r>
              <a:rPr>
                <a:solidFill>
                  <a:srgbClr val="06287E"/>
                </a:solidFill>
                <a:latin typeface="Courier"/>
              </a:rPr>
              <a:t>geom_boxplot</a:t>
            </a:r>
            <a:r>
              <a:rPr>
                <a:latin typeface="Courier"/>
              </a:rPr>
              <a:t>(</a:t>
            </a:r>
            <a:r>
              <a:rPr>
                <a:solidFill>
                  <a:srgbClr val="7D9029"/>
                </a:solidFill>
                <a:latin typeface="Courier"/>
              </a:rPr>
              <a:t>width=</a:t>
            </a:r>
            <a:r>
              <a:rPr>
                <a:solidFill>
                  <a:srgbClr val="40A070"/>
                </a:solidFill>
                <a:latin typeface="Courier"/>
              </a:rPr>
              <a:t>0.05</a:t>
            </a:r>
            <a:r>
              <a:rPr>
                <a:latin typeface="Courier"/>
              </a:rPr>
              <a:t>, </a:t>
            </a:r>
            <a:r>
              <a:rPr>
                <a:solidFill>
                  <a:srgbClr val="7D9029"/>
                </a:solidFill>
                <a:latin typeface="Courier"/>
              </a:rPr>
              <a:t>fill=</a:t>
            </a:r>
            <a:r>
              <a:rPr>
                <a:solidFill>
                  <a:srgbClr val="4070A0"/>
                </a:solidFill>
                <a:latin typeface="Courier"/>
              </a:rPr>
              <a:t>"white"</a:t>
            </a:r>
            <a:r>
              <a:rPr>
                <a:latin typeface="Courier"/>
              </a:rPr>
              <a:t>)</a:t>
            </a:r>
          </a:p>
        </p:txBody>
      </p:sp>
      <p:pic>
        <p:nvPicPr>
          <p:cNvPr id="3" name="Picture 1" descr="LIGHT_CSW_Session1_RTutorial_files/figure-pptx/unnamed-chunk-68-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135</a:t>
            </a:fld>
            <a:endParaRPr lang="en-GB"/>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The </a:t>
            </a:r>
            <a:r>
              <a:rPr b="1"/>
              <a:t>scatter plot</a:t>
            </a:r>
            <a:r>
              <a:t>, which shows 2 continuous variables plotted against each other, is probably the most basic and most used covariation plot.</a:t>
            </a:r>
          </a:p>
          <a:p>
            <a:pPr marL="0" lvl="0" indent="0">
              <a:buNone/>
            </a:pPr>
            <a:r>
              <a:t>For example, it is the basis of any graph showing a regression model.</a:t>
            </a:r>
          </a:p>
          <a:p>
            <a:pPr marL="0" lvl="0" indent="0">
              <a:buNone/>
            </a:pPr>
            <a:r>
              <a:t>The geom </a:t>
            </a:r>
            <a:r>
              <a:rPr>
                <a:latin typeface="Courier"/>
              </a:rPr>
              <a:t>geom_point()</a:t>
            </a:r>
            <a:r>
              <a:t> is used to generate scatter plots in </a:t>
            </a:r>
            <a:r>
              <a:rPr>
                <a:latin typeface="Courier"/>
              </a:rPr>
              <a:t>ggplot2</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7D9029"/>
                </a:solidFill>
                <a:latin typeface="Courier"/>
              </a:rPr>
              <a:t>y=</a:t>
            </a:r>
            <a:r>
              <a:rPr>
                <a:latin typeface="Courier"/>
              </a:rPr>
              <a:t>x4)) </a:t>
            </a:r>
            <a:r>
              <a:rPr>
                <a:solidFill>
                  <a:srgbClr val="4070A0"/>
                </a:solidFill>
                <a:latin typeface="Courier"/>
              </a:rPr>
              <a:t>+</a:t>
            </a:r>
            <a:br/>
            <a:r>
              <a:rPr>
                <a:latin typeface="Courier"/>
              </a:rPr>
              <a:t>  </a:t>
            </a:r>
            <a:r>
              <a:rPr>
                <a:solidFill>
                  <a:srgbClr val="06287E"/>
                </a:solidFill>
                <a:latin typeface="Courier"/>
              </a:rPr>
              <a:t>geom_point</a:t>
            </a:r>
            <a:r>
              <a:rPr>
                <a:latin typeface="Courier"/>
              </a:rPr>
              <a:t>()</a:t>
            </a:r>
          </a:p>
        </p:txBody>
      </p:sp>
      <p:pic>
        <p:nvPicPr>
          <p:cNvPr id="3" name="Picture 1" descr="LIGHT_CSW_Session1_RTutorial_files/figure-pptx/unnamed-chunk-69-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136</a:t>
            </a:fld>
            <a:endParaRPr lang="en-GB"/>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Covariation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can be customised and you can easily add smooth regression lines with </a:t>
            </a:r>
            <a:r>
              <a:rPr>
                <a:latin typeface="Courier"/>
              </a:rPr>
              <a:t>geom_smooth()</a:t>
            </a:r>
            <a:r>
              <a:t>.</a:t>
            </a:r>
          </a:p>
          <a:p>
            <a:pPr marL="0" lvl="0" indent="0">
              <a:buNone/>
            </a:pPr>
            <a:r>
              <a:t>Note that the colour of the individual points is given by the </a:t>
            </a:r>
            <a:r>
              <a:rPr>
                <a:latin typeface="Courier"/>
              </a:rPr>
              <a:t>col</a:t>
            </a:r>
            <a:r>
              <a:t> argument and so </a:t>
            </a:r>
            <a:r>
              <a:rPr>
                <a:latin typeface="Courier"/>
              </a:rPr>
              <a:t>scale_colour_manual()</a:t>
            </a:r>
            <a:r>
              <a:t> is used to specify colours (rather than </a:t>
            </a:r>
            <a:r>
              <a:rPr>
                <a:latin typeface="Courier"/>
              </a:rPr>
              <a:t>scale_fill_manual()</a:t>
            </a:r>
            <a:r>
              <a:t> as was used above in the example for histograms).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137</a:t>
            </a:fld>
            <a:endParaRPr lang="en-GB"/>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7D9029"/>
                </a:solidFill>
                <a:latin typeface="Courier"/>
              </a:rPr>
              <a:t>y=</a:t>
            </a:r>
            <a:r>
              <a:rPr>
                <a:latin typeface="Courier"/>
              </a:rPr>
              <a:t>x4,</a:t>
            </a:r>
            <a:r>
              <a:rPr>
                <a:solidFill>
                  <a:srgbClr val="7D9029"/>
                </a:solidFill>
                <a:latin typeface="Courier"/>
              </a:rPr>
              <a:t>col=</a:t>
            </a:r>
            <a:r>
              <a:rPr>
                <a:latin typeface="Courier"/>
              </a:rPr>
              <a:t>type)) </a:t>
            </a:r>
            <a:r>
              <a:rPr>
                <a:solidFill>
                  <a:srgbClr val="4070A0"/>
                </a:solidFill>
                <a:latin typeface="Courier"/>
              </a:rPr>
              <a:t>+</a:t>
            </a:r>
            <a:br/>
            <a:r>
              <a:rPr>
                <a:latin typeface="Courier"/>
              </a:rPr>
              <a:t>  </a:t>
            </a:r>
            <a:r>
              <a:rPr>
                <a:solidFill>
                  <a:srgbClr val="06287E"/>
                </a:solidFill>
                <a:latin typeface="Courier"/>
              </a:rPr>
              <a:t>geom_point</a:t>
            </a:r>
            <a:r>
              <a:rPr>
                <a:latin typeface="Courier"/>
              </a:rPr>
              <a:t>() </a:t>
            </a:r>
            <a:r>
              <a:rPr>
                <a:solidFill>
                  <a:srgbClr val="4070A0"/>
                </a:solidFill>
                <a:latin typeface="Courier"/>
              </a:rPr>
              <a:t>+</a:t>
            </a:r>
            <a:br/>
            <a:r>
              <a:rPr>
                <a:latin typeface="Courier"/>
              </a:rPr>
              <a:t>  </a:t>
            </a:r>
            <a:r>
              <a:rPr>
                <a:solidFill>
                  <a:srgbClr val="06287E"/>
                </a:solidFill>
                <a:latin typeface="Courier"/>
              </a:rPr>
              <a:t>geom_smooth</a:t>
            </a:r>
            <a:r>
              <a:rPr>
                <a:latin typeface="Courier"/>
              </a:rPr>
              <a:t>() </a:t>
            </a:r>
            <a:r>
              <a:rPr>
                <a:solidFill>
                  <a:srgbClr val="4070A0"/>
                </a:solidFill>
                <a:latin typeface="Courier"/>
              </a:rPr>
              <a:t>+</a:t>
            </a:r>
            <a:br/>
            <a:r>
              <a:rPr>
                <a:latin typeface="Courier"/>
              </a:rPr>
              <a:t>  </a:t>
            </a:r>
            <a:r>
              <a:rPr>
                <a:solidFill>
                  <a:srgbClr val="06287E"/>
                </a:solidFill>
                <a:latin typeface="Courier"/>
              </a:rPr>
              <a:t>scale_colour_manual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"salmon"</a:t>
            </a:r>
            <a:r>
              <a:rPr>
                <a:latin typeface="Courier"/>
              </a:rPr>
              <a:t>,</a:t>
            </a:r>
            <a:r>
              <a:rPr>
                <a:solidFill>
                  <a:srgbClr val="4070A0"/>
                </a:solidFill>
                <a:latin typeface="Courier"/>
              </a:rPr>
              <a:t>"orange"</a:t>
            </a:r>
            <a:r>
              <a:rPr>
                <a:latin typeface="Courier"/>
              </a:rPr>
              <a:t>),</a:t>
            </a:r>
            <a:br/>
            <a:r>
              <a:rPr>
                <a:latin typeface="Courier"/>
              </a:rPr>
              <a:t>                      </a:t>
            </a:r>
            <a:r>
              <a:rPr>
                <a:solidFill>
                  <a:srgbClr val="7D9029"/>
                </a:solidFill>
                <a:latin typeface="Courier"/>
              </a:rPr>
              <a:t>name=</a:t>
            </a:r>
            <a:r>
              <a:rPr>
                <a:solidFill>
                  <a:srgbClr val="4070A0"/>
                </a:solidFill>
                <a:latin typeface="Courier"/>
              </a:rPr>
              <a:t>"Type"</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"Variable x3"</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"Variable x4"</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4070A0"/>
                </a:solidFill>
                <a:latin typeface="Courier"/>
              </a:rPr>
              <a:t>"A covariation plot."</a:t>
            </a:r>
            <a:r>
              <a:rPr>
                <a:latin typeface="Courier"/>
              </a:rPr>
              <a:t>) </a:t>
            </a:r>
            <a:r>
              <a:rPr>
                <a:solidFill>
                  <a:srgbClr val="4070A0"/>
                </a:solidFill>
                <a:latin typeface="Courier"/>
              </a:rPr>
              <a:t>+</a:t>
            </a:r>
            <a:br/>
            <a:r>
              <a:rPr>
                <a:latin typeface="Courier"/>
              </a:rPr>
              <a:t>  </a:t>
            </a:r>
            <a:r>
              <a:rPr>
                <a:solidFill>
                  <a:srgbClr val="06287E"/>
                </a:solidFill>
                <a:latin typeface="Courier"/>
              </a:rPr>
              <a:t>theme_light</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14</a:t>
            </a:r>
            <a:r>
              <a:rPr>
                <a:latin typeface="Courier"/>
              </a:rPr>
              <a:t>))</a:t>
            </a:r>
            <a:br/>
            <a:r>
              <a:rPr i="1">
                <a:solidFill>
                  <a:srgbClr val="BA2121"/>
                </a:solidFill>
                <a:latin typeface="Courier"/>
              </a:rPr>
              <a:t>## `geom_smooth()` using method = 'loess' and formula = 'y ~ x'</a:t>
            </a:r>
          </a:p>
        </p:txBody>
      </p:sp>
      <p:pic>
        <p:nvPicPr>
          <p:cNvPr id="3" name="Picture 1" descr="LIGHT_CSW_Session1_RTutorial_files/figure-pptx/unnamed-chunk-70-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138</a:t>
            </a:fld>
            <a:endParaRPr lang="en-GB"/>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Covariation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If one of the 2 variables has an order to it, such as e.g. a time variable, then </a:t>
            </a:r>
            <a:r>
              <a:rPr b="1"/>
              <a:t>line graphs</a:t>
            </a:r>
            <a:r>
              <a:t> may be better suited.</a:t>
            </a:r>
          </a:p>
          <a:p>
            <a:pPr marL="0" lvl="0" indent="0">
              <a:buNone/>
            </a:pPr>
            <a:r>
              <a:t>The geom </a:t>
            </a:r>
            <a:r>
              <a:rPr>
                <a:latin typeface="Courier"/>
              </a:rPr>
              <a:t>geom_line()</a:t>
            </a:r>
            <a:r>
              <a:t> is used for this.</a:t>
            </a:r>
          </a:p>
          <a:p>
            <a:pPr marL="0" lvl="0" indent="0">
              <a:buNone/>
            </a:pPr>
            <a:r>
              <a:t>For an example, we will use a dataset that comes with R: </a:t>
            </a:r>
            <a:r>
              <a:rPr>
                <a:latin typeface="Courier"/>
              </a:rPr>
              <a:t>beavers</a:t>
            </a:r>
            <a:r>
              <a:t> which consists of body temperature measurements from 2 beavers, stored in data frame </a:t>
            </a:r>
            <a:r>
              <a:rPr>
                <a:latin typeface="Courier"/>
              </a:rPr>
              <a:t>beaver1</a:t>
            </a:r>
            <a:r>
              <a:t> and </a:t>
            </a:r>
            <a:r>
              <a:rPr>
                <a:latin typeface="Courier"/>
              </a:rPr>
              <a:t>beaver2</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139</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Getting started - R packages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R is stand-alone and you can code any functions you need for your analysis.</a:t>
            </a:r>
          </a:p>
          <a:p>
            <a:pPr marL="0" lvl="0" indent="0">
              <a:buNone/>
            </a:pPr>
            <a:r>
              <a:t>Easier to use R packages: pre-coded sets of R functions and data.</a:t>
            </a:r>
          </a:p>
          <a:p>
            <a:pPr marL="0" lvl="0" indent="0">
              <a:buNone/>
            </a:pPr>
            <a:r>
              <a:t>In fact, a standard installation of R comes with 15 core and 15 recommended packages:</a:t>
            </a:r>
          </a:p>
          <a:p>
            <a:pPr lvl="0"/>
            <a:r>
              <a:rPr b="1"/>
              <a:t>Base</a:t>
            </a:r>
            <a:r>
              <a:t>: base, compiler, datasets, graphics, grDevices, grid, methods, parallel, splines, stats, stats4, tcltk, tools, translations, utils</a:t>
            </a:r>
          </a:p>
          <a:p>
            <a:pPr lvl="0"/>
            <a:r>
              <a:rPr b="1"/>
              <a:t>Recommended</a:t>
            </a:r>
            <a:r>
              <a:t>: KernSmooth, MASS, Matrix, boot, class, cluster, codetools, foreign, lattice, mgcv, nlme, nnet, rpart, spatial, survival</a:t>
            </a:r>
          </a:p>
          <a:p>
            <a:pPr marL="0" lvl="0" indent="0">
              <a:buNone/>
            </a:pPr>
            <a:r>
              <a:t>Packages are hosted either on the </a:t>
            </a:r>
            <a:r>
              <a:rPr b="1"/>
              <a:t>C</a:t>
            </a:r>
            <a:r>
              <a:t>omprehensive </a:t>
            </a:r>
            <a:r>
              <a:rPr b="1"/>
              <a:t>R</a:t>
            </a:r>
            <a:r>
              <a:t> </a:t>
            </a:r>
            <a:r>
              <a:rPr b="1"/>
              <a:t>A</a:t>
            </a:r>
            <a:r>
              <a:t>rchive </a:t>
            </a:r>
            <a:r>
              <a:rPr b="1"/>
              <a:t>N</a:t>
            </a:r>
            <a:r>
              <a:t>etwork (CRAN, </a:t>
            </a:r>
            <a:r>
              <a:rPr>
                <a:hlinkClick r:id="rId2"/>
              </a:rPr>
              <a:t>https://cran.r-project.org</a:t>
            </a:r>
            <a:r>
              <a:t>) or on Bioconductor (</a:t>
            </a:r>
            <a:r>
              <a:rPr>
                <a:hlinkClick r:id="rId3"/>
              </a:rPr>
              <a:t>https://bioconductor.org</a:t>
            </a:r>
            <a:r>
              <a:t>). CRAN is the most commonly used of these with Bioconductor packages mostly targeted at bioinformaticians.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14</a:t>
            </a:fld>
            <a:endParaRPr lang="en-GB"/>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Covariation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latin typeface="Courier"/>
              </a:rPr>
              <a:t>beaver</a:t>
            </a:r>
            <a:r>
              <a:rPr>
                <a:solidFill>
                  <a:srgbClr val="007020"/>
                </a:solidFill>
                <a:latin typeface="Courier"/>
              </a:rPr>
              <a:t>&lt;-</a:t>
            </a:r>
            <a:r>
              <a:rPr>
                <a:solidFill>
                  <a:srgbClr val="06287E"/>
                </a:solidFill>
                <a:latin typeface="Courier"/>
              </a:rPr>
              <a:t>rbind</a:t>
            </a:r>
            <a:r>
              <a:rPr>
                <a:latin typeface="Courier"/>
              </a:rPr>
              <a:t>(beaver1[beaver1</a:t>
            </a:r>
            <a:r>
              <a:rPr>
                <a:solidFill>
                  <a:srgbClr val="4070A0"/>
                </a:solidFill>
                <a:latin typeface="Courier"/>
              </a:rPr>
              <a:t>$</a:t>
            </a:r>
            <a:r>
              <a:rPr>
                <a:latin typeface="Courier"/>
              </a:rPr>
              <a:t>day</a:t>
            </a:r>
            <a:r>
              <a:rPr>
                <a:solidFill>
                  <a:srgbClr val="4070A0"/>
                </a:solidFill>
                <a:latin typeface="Courier"/>
              </a:rPr>
              <a:t>==</a:t>
            </a:r>
            <a:r>
              <a:rPr>
                <a:solidFill>
                  <a:srgbClr val="40A070"/>
                </a:solidFill>
                <a:latin typeface="Courier"/>
              </a:rPr>
              <a:t>346</a:t>
            </a:r>
            <a:r>
              <a:rPr>
                <a:latin typeface="Courier"/>
              </a:rPr>
              <a:t>,],beaver2[beaver2</a:t>
            </a:r>
            <a:r>
              <a:rPr>
                <a:solidFill>
                  <a:srgbClr val="4070A0"/>
                </a:solidFill>
                <a:latin typeface="Courier"/>
              </a:rPr>
              <a:t>$</a:t>
            </a:r>
            <a:r>
              <a:rPr>
                <a:latin typeface="Courier"/>
              </a:rPr>
              <a:t>day</a:t>
            </a:r>
            <a:r>
              <a:rPr>
                <a:solidFill>
                  <a:srgbClr val="4070A0"/>
                </a:solidFill>
                <a:latin typeface="Courier"/>
              </a:rPr>
              <a:t>==</a:t>
            </a:r>
            <a:r>
              <a:rPr>
                <a:solidFill>
                  <a:srgbClr val="40A070"/>
                </a:solidFill>
                <a:latin typeface="Courier"/>
              </a:rPr>
              <a:t>307</a:t>
            </a:r>
            <a:r>
              <a:rPr>
                <a:latin typeface="Courier"/>
              </a:rPr>
              <a:t>,])</a:t>
            </a:r>
            <a:br/>
            <a:r>
              <a:rPr>
                <a:latin typeface="Courier"/>
              </a:rPr>
              <a:t>beaver</a:t>
            </a:r>
            <a:r>
              <a:rPr>
                <a:solidFill>
                  <a:srgbClr val="007020"/>
                </a:solidFill>
                <a:latin typeface="Courier"/>
              </a:rPr>
              <a:t>&lt;-</a:t>
            </a:r>
            <a:r>
              <a:rPr>
                <a:solidFill>
                  <a:srgbClr val="06287E"/>
                </a:solidFill>
                <a:latin typeface="Courier"/>
              </a:rPr>
              <a:t>data.frame</a:t>
            </a:r>
            <a:r>
              <a:rPr>
                <a:latin typeface="Courier"/>
              </a:rPr>
              <a:t>(</a:t>
            </a:r>
            <a:br/>
            <a:r>
              <a:rPr>
                <a:latin typeface="Courier"/>
              </a:rPr>
              <a:t>  </a:t>
            </a:r>
            <a:r>
              <a:rPr>
                <a:solidFill>
                  <a:srgbClr val="7D9029"/>
                </a:solidFill>
                <a:latin typeface="Courier"/>
              </a:rPr>
              <a:t>name=</a:t>
            </a:r>
            <a:r>
              <a:rPr>
                <a:solidFill>
                  <a:srgbClr val="06287E"/>
                </a:solidFill>
                <a:latin typeface="Courier"/>
              </a:rPr>
              <a:t>c</a:t>
            </a:r>
            <a:r>
              <a:rPr>
                <a:latin typeface="Courier"/>
              </a:rPr>
              <a:t>(</a:t>
            </a:r>
            <a:r>
              <a:rPr>
                <a:solidFill>
                  <a:srgbClr val="06287E"/>
                </a:solidFill>
                <a:latin typeface="Courier"/>
              </a:rPr>
              <a:t>rep</a:t>
            </a:r>
            <a:r>
              <a:rPr>
                <a:latin typeface="Courier"/>
              </a:rPr>
              <a:t>(</a:t>
            </a:r>
            <a:r>
              <a:rPr>
                <a:solidFill>
                  <a:srgbClr val="4070A0"/>
                </a:solidFill>
                <a:latin typeface="Courier"/>
              </a:rPr>
              <a:t>"beaver1"</a:t>
            </a:r>
            <a:r>
              <a:rPr>
                <a:latin typeface="Courier"/>
              </a:rPr>
              <a:t>,</a:t>
            </a:r>
            <a:r>
              <a:rPr>
                <a:solidFill>
                  <a:srgbClr val="06287E"/>
                </a:solidFill>
                <a:latin typeface="Courier"/>
              </a:rPr>
              <a:t>sum</a:t>
            </a:r>
            <a:r>
              <a:rPr>
                <a:latin typeface="Courier"/>
              </a:rPr>
              <a:t>(beaver1</a:t>
            </a:r>
            <a:r>
              <a:rPr>
                <a:solidFill>
                  <a:srgbClr val="4070A0"/>
                </a:solidFill>
                <a:latin typeface="Courier"/>
              </a:rPr>
              <a:t>$</a:t>
            </a:r>
            <a:r>
              <a:rPr>
                <a:latin typeface="Courier"/>
              </a:rPr>
              <a:t>day</a:t>
            </a:r>
            <a:r>
              <a:rPr>
                <a:solidFill>
                  <a:srgbClr val="4070A0"/>
                </a:solidFill>
                <a:latin typeface="Courier"/>
              </a:rPr>
              <a:t>==</a:t>
            </a:r>
            <a:r>
              <a:rPr>
                <a:solidFill>
                  <a:srgbClr val="40A070"/>
                </a:solidFill>
                <a:latin typeface="Courier"/>
              </a:rPr>
              <a:t>346</a:t>
            </a:r>
            <a:r>
              <a:rPr>
                <a:latin typeface="Courier"/>
              </a:rPr>
              <a:t>)),</a:t>
            </a:r>
            <a:br/>
            <a:r>
              <a:rPr>
                <a:latin typeface="Courier"/>
              </a:rPr>
              <a:t>         </a:t>
            </a:r>
            <a:r>
              <a:rPr>
                <a:solidFill>
                  <a:srgbClr val="06287E"/>
                </a:solidFill>
                <a:latin typeface="Courier"/>
              </a:rPr>
              <a:t>rep</a:t>
            </a:r>
            <a:r>
              <a:rPr>
                <a:latin typeface="Courier"/>
              </a:rPr>
              <a:t>(</a:t>
            </a:r>
            <a:r>
              <a:rPr>
                <a:solidFill>
                  <a:srgbClr val="4070A0"/>
                </a:solidFill>
                <a:latin typeface="Courier"/>
              </a:rPr>
              <a:t>"beaver2"</a:t>
            </a:r>
            <a:r>
              <a:rPr>
                <a:latin typeface="Courier"/>
              </a:rPr>
              <a:t>,</a:t>
            </a:r>
            <a:r>
              <a:rPr>
                <a:solidFill>
                  <a:srgbClr val="06287E"/>
                </a:solidFill>
                <a:latin typeface="Courier"/>
              </a:rPr>
              <a:t>sum</a:t>
            </a:r>
            <a:r>
              <a:rPr>
                <a:latin typeface="Courier"/>
              </a:rPr>
              <a:t>(beaver2</a:t>
            </a:r>
            <a:r>
              <a:rPr>
                <a:solidFill>
                  <a:srgbClr val="4070A0"/>
                </a:solidFill>
                <a:latin typeface="Courier"/>
              </a:rPr>
              <a:t>$</a:t>
            </a:r>
            <a:r>
              <a:rPr>
                <a:latin typeface="Courier"/>
              </a:rPr>
              <a:t>day</a:t>
            </a:r>
            <a:r>
              <a:rPr>
                <a:solidFill>
                  <a:srgbClr val="4070A0"/>
                </a:solidFill>
                <a:latin typeface="Courier"/>
              </a:rPr>
              <a:t>==</a:t>
            </a:r>
            <a:r>
              <a:rPr>
                <a:solidFill>
                  <a:srgbClr val="40A070"/>
                </a:solidFill>
                <a:latin typeface="Courier"/>
              </a:rPr>
              <a:t>307</a:t>
            </a:r>
            <a:r>
              <a:rPr>
                <a:latin typeface="Courier"/>
              </a:rPr>
              <a:t>))),beaver)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140</a:t>
            </a:fld>
            <a:endParaRPr lang="en-GB"/>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a simple line graph, you just need and x and a y variable.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latin typeface="Courier"/>
              </a:rPr>
              <a:t>beaver </a:t>
            </a:r>
            <a:r>
              <a:rPr>
                <a:solidFill>
                  <a:srgbClr val="4070A0"/>
                </a:solidFill>
                <a:latin typeface="Courier"/>
              </a:rPr>
              <a:t>%&gt;%</a:t>
            </a:r>
            <a:br/>
            <a:r>
              <a:rPr>
                <a:latin typeface="Courier"/>
              </a:rPr>
              <a:t>  </a:t>
            </a:r>
            <a:r>
              <a:rPr>
                <a:solidFill>
                  <a:srgbClr val="06287E"/>
                </a:solidFill>
                <a:latin typeface="Courier"/>
              </a:rPr>
              <a:t>filter</a:t>
            </a:r>
            <a:r>
              <a:rPr>
                <a:latin typeface="Courier"/>
              </a:rPr>
              <a:t>(name</a:t>
            </a:r>
            <a:r>
              <a:rPr>
                <a:solidFill>
                  <a:srgbClr val="4070A0"/>
                </a:solidFill>
                <a:latin typeface="Courier"/>
              </a:rPr>
              <a:t>=="beaver1"</a:t>
            </a:r>
            <a:r>
              <a:rPr>
                <a:latin typeface="Courier"/>
              </a:rPr>
              <a:t>)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time,</a:t>
            </a:r>
            <a:r>
              <a:rPr>
                <a:solidFill>
                  <a:srgbClr val="7D9029"/>
                </a:solidFill>
                <a:latin typeface="Courier"/>
              </a:rPr>
              <a:t>y=</a:t>
            </a:r>
            <a:r>
              <a:rPr>
                <a:latin typeface="Courier"/>
              </a:rPr>
              <a:t>temp)) </a:t>
            </a:r>
            <a:r>
              <a:rPr>
                <a:solidFill>
                  <a:srgbClr val="4070A0"/>
                </a:solidFill>
                <a:latin typeface="Courier"/>
              </a:rPr>
              <a:t>+</a:t>
            </a:r>
            <a:br/>
            <a:r>
              <a:rPr>
                <a:latin typeface="Courier"/>
              </a:rPr>
              <a:t>    </a:t>
            </a:r>
            <a:r>
              <a:rPr>
                <a:solidFill>
                  <a:srgbClr val="06287E"/>
                </a:solidFill>
                <a:latin typeface="Courier"/>
              </a:rPr>
              <a:t>geom_line</a:t>
            </a:r>
            <a:r>
              <a:rPr>
                <a:latin typeface="Courier"/>
              </a:rPr>
              <a:t>()</a:t>
            </a:r>
          </a:p>
        </p:txBody>
      </p:sp>
      <p:pic>
        <p:nvPicPr>
          <p:cNvPr id="3" name="Picture 1" descr="LIGHT_CSW_Session1_RTutorial_files/figure-pptx/unnamed-chunk-72-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141</a:t>
            </a:fld>
            <a:endParaRPr lang="en-GB"/>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You can easily stratify a line graph by a grouping variable (in this case the variable </a:t>
            </a:r>
            <a:r>
              <a:rPr>
                <a:latin typeface="Courier"/>
              </a:rPr>
              <a:t>name</a:t>
            </a:r>
            <a:r>
              <a:t>) in </a:t>
            </a:r>
            <a:r>
              <a:rPr>
                <a:latin typeface="Courier"/>
              </a:rPr>
              <a:t>ggplot2</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beaver,</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time,</a:t>
            </a:r>
            <a:r>
              <a:rPr>
                <a:solidFill>
                  <a:srgbClr val="7D9029"/>
                </a:solidFill>
                <a:latin typeface="Courier"/>
              </a:rPr>
              <a:t>y=</a:t>
            </a:r>
            <a:r>
              <a:rPr>
                <a:latin typeface="Courier"/>
              </a:rPr>
              <a:t>temp,</a:t>
            </a:r>
            <a:r>
              <a:rPr>
                <a:solidFill>
                  <a:srgbClr val="7D9029"/>
                </a:solidFill>
                <a:latin typeface="Courier"/>
              </a:rPr>
              <a:t>colour=</a:t>
            </a:r>
            <a:r>
              <a:rPr>
                <a:latin typeface="Courier"/>
              </a:rPr>
              <a:t>name)) </a:t>
            </a:r>
            <a:r>
              <a:rPr>
                <a:solidFill>
                  <a:srgbClr val="4070A0"/>
                </a:solidFill>
                <a:latin typeface="Courier"/>
              </a:rPr>
              <a:t>+</a:t>
            </a:r>
            <a:br/>
            <a:r>
              <a:rPr>
                <a:latin typeface="Courier"/>
              </a:rPr>
              <a:t>  </a:t>
            </a:r>
            <a:r>
              <a:rPr>
                <a:solidFill>
                  <a:srgbClr val="06287E"/>
                </a:solidFill>
                <a:latin typeface="Courier"/>
              </a:rPr>
              <a:t>geom_line</a:t>
            </a:r>
            <a:r>
              <a:rPr>
                <a:latin typeface="Courier"/>
              </a:rPr>
              <a:t>(</a:t>
            </a:r>
            <a:r>
              <a:rPr>
                <a:solidFill>
                  <a:srgbClr val="7D9029"/>
                </a:solidFill>
                <a:latin typeface="Courier"/>
              </a:rPr>
              <a:t>lwd=</a:t>
            </a:r>
            <a:r>
              <a:rPr>
                <a:solidFill>
                  <a:srgbClr val="40A070"/>
                </a:solidFill>
                <a:latin typeface="Courier"/>
              </a:rPr>
              <a:t>1.5</a:t>
            </a:r>
            <a:r>
              <a:rPr>
                <a:latin typeface="Courier"/>
              </a:rPr>
              <a:t>) </a:t>
            </a:r>
            <a:r>
              <a:rPr i="1">
                <a:solidFill>
                  <a:srgbClr val="60A0B0"/>
                </a:solidFill>
                <a:latin typeface="Courier"/>
              </a:rPr>
              <a:t># the lwd parameter sets the line width</a:t>
            </a:r>
          </a:p>
        </p:txBody>
      </p:sp>
      <p:pic>
        <p:nvPicPr>
          <p:cNvPr id="3" name="Picture 1" descr="LIGHT_CSW_Session1_RTutorial_files/figure-pptx/unnamed-chunk-73-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142</a:t>
            </a:fld>
            <a:endParaRPr lang="en-GB"/>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Covariation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Heatmaps</a:t>
            </a:r>
            <a:r>
              <a:t> are useful to show covariation among 3 variables.</a:t>
            </a:r>
          </a:p>
          <a:p>
            <a:pPr marL="0" lvl="0" indent="0">
              <a:buNone/>
            </a:pPr>
            <a:r>
              <a:t>The x- and y-axis show 2 of the variables and the third variable determines the colour of cells.</a:t>
            </a:r>
          </a:p>
          <a:p>
            <a:pPr marL="0" lvl="0" indent="0">
              <a:buNone/>
            </a:pPr>
            <a:r>
              <a:t>The variables can be either categorical or continuous.</a:t>
            </a:r>
          </a:p>
          <a:p>
            <a:pPr marL="0" lvl="0" indent="0">
              <a:buNone/>
            </a:pPr>
            <a:r>
              <a:t>In </a:t>
            </a:r>
            <a:r>
              <a:rPr>
                <a:latin typeface="Courier"/>
              </a:rPr>
              <a:t>ggplot2</a:t>
            </a:r>
            <a:r>
              <a:t>, one geom that you can use for heatmaps is </a:t>
            </a:r>
            <a:r>
              <a:rPr>
                <a:latin typeface="Courier"/>
              </a:rPr>
              <a:t>geom_tile()</a:t>
            </a:r>
            <a:r>
              <a:t>.</a:t>
            </a:r>
          </a:p>
          <a:p>
            <a:pPr marL="0" lvl="0" indent="0">
              <a:buNone/>
            </a:pPr>
            <a:r>
              <a:t>First, we need some data.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143</a:t>
            </a:fld>
            <a:endParaRPr lang="en-GB"/>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Covariation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dens</a:t>
            </a:r>
            <a:r>
              <a:rPr>
                <a:solidFill>
                  <a:srgbClr val="007020"/>
                </a:solidFill>
                <a:latin typeface="Courier"/>
              </a:rPr>
              <a:t>&lt;-</a:t>
            </a:r>
            <a:r>
              <a:rPr b="1">
                <a:solidFill>
                  <a:srgbClr val="007020"/>
                </a:solidFill>
                <a:latin typeface="Courier"/>
              </a:rPr>
              <a:t>function</a:t>
            </a:r>
            <a:r>
              <a:rPr>
                <a:latin typeface="Courier"/>
              </a:rPr>
              <a:t>(x,y){</a:t>
            </a:r>
            <a:br/>
            <a:r>
              <a:rPr>
                <a:latin typeface="Courier"/>
              </a:rPr>
              <a:t>  </a:t>
            </a:r>
            <a:r>
              <a:rPr>
                <a:solidFill>
                  <a:srgbClr val="06287E"/>
                </a:solidFill>
                <a:latin typeface="Courier"/>
              </a:rPr>
              <a:t>return</a:t>
            </a:r>
            <a:r>
              <a:rPr>
                <a:latin typeface="Courier"/>
              </a:rPr>
              <a:t>(</a:t>
            </a:r>
            <a:br/>
            <a:r>
              <a:rPr>
                <a:latin typeface="Courier"/>
              </a:rPr>
              <a:t>    </a:t>
            </a:r>
            <a:r>
              <a:rPr>
                <a:solidFill>
                  <a:srgbClr val="40A070"/>
                </a:solidFill>
                <a:latin typeface="Courier"/>
              </a:rPr>
              <a:t>0.35</a:t>
            </a:r>
            <a:r>
              <a:rPr>
                <a:solidFill>
                  <a:srgbClr val="4070A0"/>
                </a:solidFill>
                <a:latin typeface="Courier"/>
              </a:rPr>
              <a:t>*</a:t>
            </a:r>
            <a:r>
              <a:rPr>
                <a:solidFill>
                  <a:srgbClr val="06287E"/>
                </a:solidFill>
                <a:latin typeface="Courier"/>
              </a:rPr>
              <a:t>dnorm</a:t>
            </a:r>
            <a:r>
              <a:rPr>
                <a:latin typeface="Courier"/>
              </a:rPr>
              <a:t>(x)</a:t>
            </a:r>
            <a:r>
              <a:rPr>
                <a:solidFill>
                  <a:srgbClr val="4070A0"/>
                </a:solidFill>
                <a:latin typeface="Courier"/>
              </a:rPr>
              <a:t>*</a:t>
            </a:r>
            <a:r>
              <a:rPr>
                <a:solidFill>
                  <a:srgbClr val="06287E"/>
                </a:solidFill>
                <a:latin typeface="Courier"/>
              </a:rPr>
              <a:t>dnorm</a:t>
            </a:r>
            <a:r>
              <a:rPr>
                <a:latin typeface="Courier"/>
              </a:rPr>
              <a:t>(y,</a:t>
            </a:r>
            <a:r>
              <a:rPr>
                <a:solidFill>
                  <a:srgbClr val="7D9029"/>
                </a:solidFill>
                <a:latin typeface="Courier"/>
              </a:rPr>
              <a:t>sd=</a:t>
            </a:r>
            <a:r>
              <a:rPr>
                <a:solidFill>
                  <a:srgbClr val="40A070"/>
                </a:solidFill>
                <a:latin typeface="Courier"/>
              </a:rPr>
              <a:t>1.5</a:t>
            </a:r>
            <a:r>
              <a:rPr>
                <a:latin typeface="Courier"/>
              </a:rPr>
              <a:t>) </a:t>
            </a:r>
            <a:r>
              <a:rPr>
                <a:solidFill>
                  <a:srgbClr val="4070A0"/>
                </a:solidFill>
                <a:latin typeface="Courier"/>
              </a:rPr>
              <a:t>+</a:t>
            </a:r>
            <a:r>
              <a:rPr>
                <a:latin typeface="Courier"/>
              </a:rPr>
              <a:t> </a:t>
            </a:r>
            <a:br/>
            <a:r>
              <a:rPr>
                <a:latin typeface="Courier"/>
              </a:rPr>
              <a:t>    </a:t>
            </a:r>
            <a:r>
              <a:rPr>
                <a:solidFill>
                  <a:srgbClr val="40A070"/>
                </a:solidFill>
                <a:latin typeface="Courier"/>
              </a:rPr>
              <a:t>0.65</a:t>
            </a:r>
            <a:r>
              <a:rPr>
                <a:solidFill>
                  <a:srgbClr val="4070A0"/>
                </a:solidFill>
                <a:latin typeface="Courier"/>
              </a:rPr>
              <a:t>*</a:t>
            </a:r>
            <a:r>
              <a:rPr>
                <a:solidFill>
                  <a:srgbClr val="06287E"/>
                </a:solidFill>
                <a:latin typeface="Courier"/>
              </a:rPr>
              <a:t>dnorm</a:t>
            </a:r>
            <a:r>
              <a:rPr>
                <a:latin typeface="Courier"/>
              </a:rPr>
              <a:t>(x,</a:t>
            </a:r>
            <a:r>
              <a:rPr>
                <a:solidFill>
                  <a:srgbClr val="7D9029"/>
                </a:solidFill>
                <a:latin typeface="Courier"/>
              </a:rPr>
              <a:t>mean=</a:t>
            </a:r>
            <a:r>
              <a:rPr>
                <a:solidFill>
                  <a:srgbClr val="40A070"/>
                </a:solidFill>
                <a:latin typeface="Courier"/>
              </a:rPr>
              <a:t>2</a:t>
            </a:r>
            <a:r>
              <a:rPr>
                <a:latin typeface="Courier"/>
              </a:rPr>
              <a:t>,</a:t>
            </a:r>
            <a:r>
              <a:rPr>
                <a:solidFill>
                  <a:srgbClr val="7D9029"/>
                </a:solidFill>
                <a:latin typeface="Courier"/>
              </a:rPr>
              <a:t>sd=</a:t>
            </a:r>
            <a:r>
              <a:rPr>
                <a:solidFill>
                  <a:srgbClr val="40A070"/>
                </a:solidFill>
                <a:latin typeface="Courier"/>
              </a:rPr>
              <a:t>2</a:t>
            </a:r>
            <a:r>
              <a:rPr>
                <a:latin typeface="Courier"/>
              </a:rPr>
              <a:t>)</a:t>
            </a:r>
            <a:r>
              <a:rPr>
                <a:solidFill>
                  <a:srgbClr val="4070A0"/>
                </a:solidFill>
                <a:latin typeface="Courier"/>
              </a:rPr>
              <a:t>*</a:t>
            </a:r>
            <a:r>
              <a:rPr>
                <a:solidFill>
                  <a:srgbClr val="06287E"/>
                </a:solidFill>
                <a:latin typeface="Courier"/>
              </a:rPr>
              <a:t>dnorm</a:t>
            </a:r>
            <a:r>
              <a:rPr>
                <a:latin typeface="Courier"/>
              </a:rPr>
              <a:t>(y,</a:t>
            </a:r>
            <a:r>
              <a:rPr>
                <a:solidFill>
                  <a:srgbClr val="7D9029"/>
                </a:solidFill>
                <a:latin typeface="Courier"/>
              </a:rPr>
              <a:t>mean=</a:t>
            </a:r>
            <a:r>
              <a:rPr>
                <a:solidFill>
                  <a:srgbClr val="40A070"/>
                </a:solidFill>
                <a:latin typeface="Courier"/>
              </a:rPr>
              <a:t>3</a:t>
            </a:r>
            <a:r>
              <a:rPr>
                <a:latin typeface="Courier"/>
              </a:rPr>
              <a:t>)</a:t>
            </a:r>
            <a:br/>
            <a:r>
              <a:rPr>
                <a:latin typeface="Courier"/>
              </a:rPr>
              <a:t>  )</a:t>
            </a:r>
            <a:br/>
            <a:r>
              <a:rPr>
                <a:latin typeface="Courier"/>
              </a:rPr>
              <a:t>}</a:t>
            </a:r>
            <a:br/>
            <a:br/>
            <a:r>
              <a:rPr>
                <a:latin typeface="Courier"/>
              </a:rPr>
              <a:t>x</a:t>
            </a:r>
            <a:r>
              <a:rPr>
                <a:solidFill>
                  <a:srgbClr val="007020"/>
                </a:solidFill>
                <a:latin typeface="Courier"/>
              </a:rPr>
              <a:t>&lt;-</a:t>
            </a:r>
            <a:r>
              <a:rPr>
                <a:solidFill>
                  <a:srgbClr val="06287E"/>
                </a:solidFill>
                <a:latin typeface="Courier"/>
              </a:rPr>
              <a:t>seq</a:t>
            </a:r>
            <a:r>
              <a:rPr>
                <a:latin typeface="Courier"/>
              </a:rPr>
              <a:t>(</a:t>
            </a:r>
            <a:r>
              <a:rPr>
                <a:solidFill>
                  <a:srgbClr val="4070A0"/>
                </a:solidFill>
                <a:latin typeface="Courier"/>
              </a:rPr>
              <a:t>-</a:t>
            </a:r>
            <a:r>
              <a:rPr>
                <a:solidFill>
                  <a:srgbClr val="40A070"/>
                </a:solidFill>
                <a:latin typeface="Courier"/>
              </a:rPr>
              <a:t>2.5</a:t>
            </a:r>
            <a:r>
              <a:rPr>
                <a:latin typeface="Courier"/>
              </a:rPr>
              <a:t>,</a:t>
            </a:r>
            <a:r>
              <a:rPr>
                <a:solidFill>
                  <a:srgbClr val="40A070"/>
                </a:solidFill>
                <a:latin typeface="Courier"/>
              </a:rPr>
              <a:t>6.5</a:t>
            </a:r>
            <a:r>
              <a:rPr>
                <a:latin typeface="Courier"/>
              </a:rPr>
              <a:t>,</a:t>
            </a:r>
            <a:r>
              <a:rPr>
                <a:solidFill>
                  <a:srgbClr val="7D9029"/>
                </a:solidFill>
                <a:latin typeface="Courier"/>
              </a:rPr>
              <a:t>by=</a:t>
            </a:r>
            <a:r>
              <a:rPr>
                <a:solidFill>
                  <a:srgbClr val="40A070"/>
                </a:solidFill>
                <a:latin typeface="Courier"/>
              </a:rPr>
              <a:t>0.05</a:t>
            </a:r>
            <a:r>
              <a:rPr>
                <a:latin typeface="Courier"/>
              </a:rPr>
              <a:t>)</a:t>
            </a:r>
            <a:br/>
            <a:r>
              <a:rPr>
                <a:latin typeface="Courier"/>
              </a:rPr>
              <a:t>y</a:t>
            </a:r>
            <a:r>
              <a:rPr>
                <a:solidFill>
                  <a:srgbClr val="007020"/>
                </a:solidFill>
                <a:latin typeface="Courier"/>
              </a:rPr>
              <a:t>&lt;-</a:t>
            </a:r>
            <a:r>
              <a:rPr>
                <a:solidFill>
                  <a:srgbClr val="06287E"/>
                </a:solidFill>
                <a:latin typeface="Courier"/>
              </a:rPr>
              <a:t>seq</a:t>
            </a:r>
            <a:r>
              <a:rPr>
                <a:latin typeface="Courier"/>
              </a:rPr>
              <a:t>(</a:t>
            </a:r>
            <a:r>
              <a:rPr>
                <a:solidFill>
                  <a:srgbClr val="4070A0"/>
                </a:solidFill>
                <a:latin typeface="Courier"/>
              </a:rPr>
              <a:t>-</a:t>
            </a:r>
            <a:r>
              <a:rPr>
                <a:solidFill>
                  <a:srgbClr val="40A070"/>
                </a:solidFill>
                <a:latin typeface="Courier"/>
              </a:rPr>
              <a:t>3</a:t>
            </a:r>
            <a:r>
              <a:rPr>
                <a:latin typeface="Courier"/>
              </a:rPr>
              <a:t>,</a:t>
            </a:r>
            <a:r>
              <a:rPr>
                <a:solidFill>
                  <a:srgbClr val="40A070"/>
                </a:solidFill>
                <a:latin typeface="Courier"/>
              </a:rPr>
              <a:t>5.5</a:t>
            </a:r>
            <a:r>
              <a:rPr>
                <a:latin typeface="Courier"/>
              </a:rPr>
              <a:t>,</a:t>
            </a:r>
            <a:r>
              <a:rPr>
                <a:solidFill>
                  <a:srgbClr val="7D9029"/>
                </a:solidFill>
                <a:latin typeface="Courier"/>
              </a:rPr>
              <a:t>by=</a:t>
            </a:r>
            <a:r>
              <a:rPr>
                <a:solidFill>
                  <a:srgbClr val="40A070"/>
                </a:solidFill>
                <a:latin typeface="Courier"/>
              </a:rPr>
              <a:t>0.05</a:t>
            </a:r>
            <a:r>
              <a:rPr>
                <a:latin typeface="Courier"/>
              </a:rPr>
              <a:t>)</a:t>
            </a:r>
            <a:br/>
            <a:br/>
            <a:r>
              <a:rPr>
                <a:latin typeface="Courier"/>
              </a:rPr>
              <a:t>densSurf</a:t>
            </a:r>
            <a:r>
              <a:rPr>
                <a:solidFill>
                  <a:srgbClr val="007020"/>
                </a:solidFill>
                <a:latin typeface="Courier"/>
              </a:rPr>
              <a:t>&lt;-</a:t>
            </a:r>
            <a:r>
              <a:rPr>
                <a:solidFill>
                  <a:srgbClr val="06287E"/>
                </a:solidFill>
                <a:latin typeface="Courier"/>
              </a:rPr>
              <a:t>expand.grid</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 </a:t>
            </a:r>
            <a:r>
              <a:rPr>
                <a:solidFill>
                  <a:srgbClr val="4070A0"/>
                </a:solidFill>
                <a:latin typeface="Courier"/>
              </a:rPr>
              <a:t>%&gt;%</a:t>
            </a:r>
            <a:br/>
            <a:r>
              <a:rPr>
                <a:latin typeface="Courier"/>
              </a:rPr>
              <a:t>  </a:t>
            </a:r>
            <a:r>
              <a:rPr>
                <a:solidFill>
                  <a:srgbClr val="06287E"/>
                </a:solidFill>
                <a:latin typeface="Courier"/>
              </a:rPr>
              <a:t>mutate</a:t>
            </a:r>
            <a:r>
              <a:rPr>
                <a:latin typeface="Courier"/>
              </a:rPr>
              <a:t>(</a:t>
            </a:r>
            <a:r>
              <a:rPr>
                <a:solidFill>
                  <a:srgbClr val="7D9029"/>
                </a:solidFill>
                <a:latin typeface="Courier"/>
              </a:rPr>
              <a:t>dens=</a:t>
            </a:r>
            <a:r>
              <a:rPr>
                <a:solidFill>
                  <a:srgbClr val="06287E"/>
                </a:solidFill>
                <a:latin typeface="Courier"/>
              </a:rPr>
              <a:t>dens</a:t>
            </a:r>
            <a:r>
              <a:rPr>
                <a:latin typeface="Courier"/>
              </a:rPr>
              <a:t>(x,y))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144</a:t>
            </a:fld>
            <a:endParaRPr lang="en-GB"/>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Then we can do a basic heat map, using default colours.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latin typeface="Courier"/>
              </a:rPr>
              <a:t>densSurf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a:t>
            </a:r>
            <a:r>
              <a:rPr>
                <a:solidFill>
                  <a:srgbClr val="7D9029"/>
                </a:solidFill>
                <a:latin typeface="Courier"/>
              </a:rPr>
              <a:t>fill=</a:t>
            </a:r>
            <a:r>
              <a:rPr>
                <a:latin typeface="Courier"/>
              </a:rPr>
              <a:t>dens)) </a:t>
            </a:r>
            <a:r>
              <a:rPr>
                <a:solidFill>
                  <a:srgbClr val="4070A0"/>
                </a:solidFill>
                <a:latin typeface="Courier"/>
              </a:rPr>
              <a:t>+</a:t>
            </a:r>
            <a:br/>
            <a:r>
              <a:rPr>
                <a:latin typeface="Courier"/>
              </a:rPr>
              <a:t>  </a:t>
            </a:r>
            <a:r>
              <a:rPr>
                <a:solidFill>
                  <a:srgbClr val="06287E"/>
                </a:solidFill>
                <a:latin typeface="Courier"/>
              </a:rPr>
              <a:t>geom_tile</a:t>
            </a:r>
            <a:r>
              <a:rPr>
                <a:latin typeface="Courier"/>
              </a:rPr>
              <a:t>(</a:t>
            </a:r>
            <a:r>
              <a:rPr>
                <a:solidFill>
                  <a:srgbClr val="7D9029"/>
                </a:solidFill>
                <a:latin typeface="Courier"/>
              </a:rPr>
              <a:t>width=</a:t>
            </a:r>
            <a:r>
              <a:rPr>
                <a:solidFill>
                  <a:srgbClr val="40A070"/>
                </a:solidFill>
                <a:latin typeface="Courier"/>
              </a:rPr>
              <a:t>0.05</a:t>
            </a:r>
            <a:r>
              <a:rPr>
                <a:latin typeface="Courier"/>
              </a:rPr>
              <a:t>,</a:t>
            </a:r>
            <a:r>
              <a:rPr>
                <a:solidFill>
                  <a:srgbClr val="7D9029"/>
                </a:solidFill>
                <a:latin typeface="Courier"/>
              </a:rPr>
              <a:t>height=</a:t>
            </a:r>
            <a:r>
              <a:rPr>
                <a:solidFill>
                  <a:srgbClr val="40A070"/>
                </a:solidFill>
                <a:latin typeface="Courier"/>
              </a:rPr>
              <a:t>0.05</a:t>
            </a:r>
            <a:r>
              <a:rPr>
                <a:latin typeface="Courier"/>
              </a:rPr>
              <a:t>)</a:t>
            </a:r>
          </a:p>
        </p:txBody>
      </p:sp>
      <p:pic>
        <p:nvPicPr>
          <p:cNvPr id="3" name="Picture 1" descr="LIGHT_CSW_Session1_RTutorial_files/figure-pptx/unnamed-chunk-75-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145</a:t>
            </a:fld>
            <a:endParaRPr lang="en-GB"/>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But we can also provide custom colour scales.</a:t>
            </a:r>
          </a:p>
          <a:p>
            <a:pPr lvl="0" indent="0">
              <a:buNone/>
            </a:pPr>
            <a:r>
              <a:rPr>
                <a:latin typeface="Courier"/>
              </a:rPr>
              <a:t>clrs</a:t>
            </a:r>
            <a:r>
              <a:rPr>
                <a:solidFill>
                  <a:srgbClr val="007020"/>
                </a:solidFill>
                <a:latin typeface="Courier"/>
              </a:rPr>
              <a:t>&lt;-</a:t>
            </a:r>
            <a:r>
              <a:rPr>
                <a:solidFill>
                  <a:srgbClr val="06287E"/>
                </a:solidFill>
                <a:latin typeface="Courier"/>
              </a:rPr>
              <a:t>colorRampPalette</a:t>
            </a:r>
            <a:r>
              <a:rPr>
                <a:latin typeface="Courier"/>
              </a:rPr>
              <a:t>(</a:t>
            </a:r>
            <a:r>
              <a:rPr>
                <a:solidFill>
                  <a:srgbClr val="06287E"/>
                </a:solidFill>
                <a:latin typeface="Courier"/>
              </a:rPr>
              <a:t>c</a:t>
            </a:r>
            <a:r>
              <a:rPr>
                <a:latin typeface="Courier"/>
              </a:rPr>
              <a:t>(</a:t>
            </a:r>
            <a:r>
              <a:rPr>
                <a:solidFill>
                  <a:srgbClr val="4070A0"/>
                </a:solidFill>
                <a:latin typeface="Courier"/>
              </a:rPr>
              <a:t>"blue"</a:t>
            </a:r>
            <a:r>
              <a:rPr>
                <a:latin typeface="Courier"/>
              </a:rPr>
              <a:t>,</a:t>
            </a:r>
            <a:r>
              <a:rPr>
                <a:solidFill>
                  <a:srgbClr val="4070A0"/>
                </a:solidFill>
                <a:latin typeface="Courier"/>
              </a:rPr>
              <a:t>"red"</a:t>
            </a:r>
            <a:r>
              <a:rPr>
                <a:latin typeface="Courier"/>
              </a:rPr>
              <a:t>,</a:t>
            </a:r>
            <a:r>
              <a:rPr>
                <a:solidFill>
                  <a:srgbClr val="4070A0"/>
                </a:solidFill>
                <a:latin typeface="Courier"/>
              </a:rPr>
              <a:t>"orange"</a:t>
            </a:r>
            <a:r>
              <a:rPr>
                <a:latin typeface="Courier"/>
              </a:rPr>
              <a:t>,</a:t>
            </a:r>
            <a:r>
              <a:rPr>
                <a:solidFill>
                  <a:srgbClr val="4070A0"/>
                </a:solidFill>
                <a:latin typeface="Courier"/>
              </a:rPr>
              <a:t>"yellow"</a:t>
            </a:r>
            <a:r>
              <a:rPr>
                <a:latin typeface="Courier"/>
              </a:rPr>
              <a:t>,</a:t>
            </a:r>
            <a:r>
              <a:rPr>
                <a:solidFill>
                  <a:srgbClr val="4070A0"/>
                </a:solidFill>
                <a:latin typeface="Courier"/>
              </a:rPr>
              <a:t>"white"</a:t>
            </a:r>
            <a:r>
              <a:rPr>
                <a:latin typeface="Courier"/>
              </a:rPr>
              <a:t>))</a:t>
            </a:r>
            <a:br/>
            <a:br/>
            <a:r>
              <a:rPr>
                <a:latin typeface="Courier"/>
              </a:rPr>
              <a:t>densSurf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a:t>
            </a:r>
            <a:r>
              <a:rPr>
                <a:solidFill>
                  <a:srgbClr val="7D9029"/>
                </a:solidFill>
                <a:latin typeface="Courier"/>
              </a:rPr>
              <a:t>fill=</a:t>
            </a:r>
            <a:r>
              <a:rPr>
                <a:latin typeface="Courier"/>
              </a:rPr>
              <a:t>dens)) </a:t>
            </a:r>
            <a:r>
              <a:rPr>
                <a:solidFill>
                  <a:srgbClr val="4070A0"/>
                </a:solidFill>
                <a:latin typeface="Courier"/>
              </a:rPr>
              <a:t>+</a:t>
            </a:r>
            <a:br/>
            <a:r>
              <a:rPr>
                <a:latin typeface="Courier"/>
              </a:rPr>
              <a:t>  </a:t>
            </a:r>
            <a:r>
              <a:rPr>
                <a:solidFill>
                  <a:srgbClr val="06287E"/>
                </a:solidFill>
                <a:latin typeface="Courier"/>
              </a:rPr>
              <a:t>geom_tile</a:t>
            </a:r>
            <a:r>
              <a:rPr>
                <a:latin typeface="Courier"/>
              </a:rPr>
              <a:t>(</a:t>
            </a:r>
            <a:r>
              <a:rPr>
                <a:solidFill>
                  <a:srgbClr val="7D9029"/>
                </a:solidFill>
                <a:latin typeface="Courier"/>
              </a:rPr>
              <a:t>width=</a:t>
            </a:r>
            <a:r>
              <a:rPr>
                <a:solidFill>
                  <a:srgbClr val="40A070"/>
                </a:solidFill>
                <a:latin typeface="Courier"/>
              </a:rPr>
              <a:t>0.05</a:t>
            </a:r>
            <a:r>
              <a:rPr>
                <a:latin typeface="Courier"/>
              </a:rPr>
              <a:t>,</a:t>
            </a:r>
            <a:r>
              <a:rPr>
                <a:solidFill>
                  <a:srgbClr val="7D9029"/>
                </a:solidFill>
                <a:latin typeface="Courier"/>
              </a:rPr>
              <a:t>height=</a:t>
            </a:r>
            <a:r>
              <a:rPr>
                <a:solidFill>
                  <a:srgbClr val="40A070"/>
                </a:solidFill>
                <a:latin typeface="Courier"/>
              </a:rPr>
              <a:t>0.05</a:t>
            </a:r>
            <a:r>
              <a:rPr>
                <a:latin typeface="Courier"/>
              </a:rPr>
              <a:t>) </a:t>
            </a:r>
            <a:r>
              <a:rPr>
                <a:solidFill>
                  <a:srgbClr val="4070A0"/>
                </a:solidFill>
                <a:latin typeface="Courier"/>
              </a:rPr>
              <a:t>+</a:t>
            </a:r>
            <a:br/>
            <a:r>
              <a:rPr>
                <a:latin typeface="Courier"/>
              </a:rPr>
              <a:t>  </a:t>
            </a:r>
            <a:r>
              <a:rPr>
                <a:solidFill>
                  <a:srgbClr val="06287E"/>
                </a:solidFill>
                <a:latin typeface="Courier"/>
              </a:rPr>
              <a:t>scale_fill_gradientn</a:t>
            </a:r>
            <a:r>
              <a:rPr>
                <a:latin typeface="Courier"/>
              </a:rPr>
              <a:t>(</a:t>
            </a:r>
            <a:r>
              <a:rPr>
                <a:solidFill>
                  <a:srgbClr val="7D9029"/>
                </a:solidFill>
                <a:latin typeface="Courier"/>
              </a:rPr>
              <a:t>colours =</a:t>
            </a:r>
            <a:r>
              <a:rPr>
                <a:latin typeface="Courier"/>
              </a:rPr>
              <a:t> </a:t>
            </a:r>
            <a:r>
              <a:rPr>
                <a:solidFill>
                  <a:srgbClr val="06287E"/>
                </a:solidFill>
                <a:latin typeface="Courier"/>
              </a:rPr>
              <a:t>clrs</a:t>
            </a:r>
            <a:r>
              <a:rPr>
                <a:latin typeface="Courier"/>
              </a:rPr>
              <a:t>(</a:t>
            </a:r>
            <a:r>
              <a:rPr>
                <a:solidFill>
                  <a:srgbClr val="40A070"/>
                </a:solidFill>
                <a:latin typeface="Courier"/>
              </a:rPr>
              <a:t>200</a:t>
            </a:r>
            <a:r>
              <a:rPr>
                <a:latin typeface="Courier"/>
              </a:rPr>
              <a:t>),</a:t>
            </a:r>
            <a:r>
              <a:rPr>
                <a:solidFill>
                  <a:srgbClr val="7D9029"/>
                </a:solidFill>
                <a:latin typeface="Courier"/>
              </a:rPr>
              <a:t>name=</a:t>
            </a:r>
            <a:r>
              <a:rPr>
                <a:solidFill>
                  <a:srgbClr val="4070A0"/>
                </a:solidFill>
                <a:latin typeface="Courier"/>
              </a:rPr>
              <a:t>"probability density"</a:t>
            </a:r>
            <a:r>
              <a:rPr>
                <a:latin typeface="Courier"/>
              </a:rPr>
              <a:t>) </a:t>
            </a:r>
            <a:r>
              <a:rPr>
                <a:solidFill>
                  <a:srgbClr val="4070A0"/>
                </a:solidFill>
                <a:latin typeface="Courier"/>
              </a:rPr>
              <a:t>+</a:t>
            </a:r>
            <a:br/>
            <a:r>
              <a:rPr>
                <a:latin typeface="Courier"/>
              </a:rPr>
              <a:t>  </a:t>
            </a:r>
            <a:r>
              <a:rPr>
                <a:solidFill>
                  <a:srgbClr val="06287E"/>
                </a:solidFill>
                <a:latin typeface="Courier"/>
              </a:rPr>
              <a:t>theme_minimal</a:t>
            </a:r>
            <a:r>
              <a:rPr>
                <a:latin typeface="Courier"/>
              </a:rPr>
              <a:t>()</a:t>
            </a:r>
          </a:p>
        </p:txBody>
      </p:sp>
      <p:pic>
        <p:nvPicPr>
          <p:cNvPr id="3" name="Picture 1" descr="LIGHT_CSW_Session1_RTutorial_files/figure-pptx/unnamed-chunk-76-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146</a:t>
            </a:fld>
            <a:endParaRPr lang="en-GB"/>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Contour plots</a:t>
            </a:r>
            <a:r>
              <a:t> are similar but use contour lines rather than colour scales to show variation in the third variable.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densSurf,</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a:t>
            </a:r>
            <a:r>
              <a:rPr>
                <a:solidFill>
                  <a:srgbClr val="7D9029"/>
                </a:solidFill>
                <a:latin typeface="Courier"/>
              </a:rPr>
              <a:t>z=</a:t>
            </a:r>
            <a:r>
              <a:rPr>
                <a:latin typeface="Courier"/>
              </a:rPr>
              <a:t>dens)) </a:t>
            </a:r>
            <a:r>
              <a:rPr>
                <a:solidFill>
                  <a:srgbClr val="4070A0"/>
                </a:solidFill>
                <a:latin typeface="Courier"/>
              </a:rPr>
              <a:t>+</a:t>
            </a:r>
            <a:br/>
            <a:r>
              <a:rPr>
                <a:latin typeface="Courier"/>
              </a:rPr>
              <a:t>  </a:t>
            </a:r>
            <a:r>
              <a:rPr>
                <a:solidFill>
                  <a:srgbClr val="06287E"/>
                </a:solidFill>
                <a:latin typeface="Courier"/>
              </a:rPr>
              <a:t>geom_contour</a:t>
            </a:r>
            <a:r>
              <a:rPr>
                <a:latin typeface="Courier"/>
              </a:rPr>
              <a:t>()</a:t>
            </a:r>
          </a:p>
        </p:txBody>
      </p:sp>
      <p:pic>
        <p:nvPicPr>
          <p:cNvPr id="3" name="Picture 1" descr="LIGHT_CSW_Session1_RTutorial_files/figure-pptx/unnamed-chunk-77-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147</a:t>
            </a:fld>
            <a:endParaRPr lang="en-GB"/>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You can combine heampaps and contour plots.</a:t>
            </a:r>
          </a:p>
          <a:p>
            <a:pPr lvl="0" indent="0">
              <a:buNone/>
            </a:pPr>
            <a:r>
              <a:rPr>
                <a:latin typeface="Courier"/>
              </a:rPr>
              <a:t>densSurf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a:t>
            </a:r>
            <a:r>
              <a:rPr>
                <a:solidFill>
                  <a:srgbClr val="7D9029"/>
                </a:solidFill>
                <a:latin typeface="Courier"/>
              </a:rPr>
              <a:t>fill=</a:t>
            </a:r>
            <a:r>
              <a:rPr>
                <a:latin typeface="Courier"/>
              </a:rPr>
              <a:t>dens,</a:t>
            </a:r>
            <a:r>
              <a:rPr>
                <a:solidFill>
                  <a:srgbClr val="7D9029"/>
                </a:solidFill>
                <a:latin typeface="Courier"/>
              </a:rPr>
              <a:t>z=</a:t>
            </a:r>
            <a:r>
              <a:rPr>
                <a:latin typeface="Courier"/>
              </a:rPr>
              <a:t>dens)) </a:t>
            </a:r>
            <a:r>
              <a:rPr>
                <a:solidFill>
                  <a:srgbClr val="4070A0"/>
                </a:solidFill>
                <a:latin typeface="Courier"/>
              </a:rPr>
              <a:t>+</a:t>
            </a:r>
            <a:br/>
            <a:r>
              <a:rPr>
                <a:latin typeface="Courier"/>
              </a:rPr>
              <a:t>  </a:t>
            </a:r>
            <a:r>
              <a:rPr>
                <a:solidFill>
                  <a:srgbClr val="06287E"/>
                </a:solidFill>
                <a:latin typeface="Courier"/>
              </a:rPr>
              <a:t>geom_tile</a:t>
            </a:r>
            <a:r>
              <a:rPr>
                <a:latin typeface="Courier"/>
              </a:rPr>
              <a:t>(</a:t>
            </a:r>
            <a:r>
              <a:rPr>
                <a:solidFill>
                  <a:srgbClr val="7D9029"/>
                </a:solidFill>
                <a:latin typeface="Courier"/>
              </a:rPr>
              <a:t>width=</a:t>
            </a:r>
            <a:r>
              <a:rPr>
                <a:solidFill>
                  <a:srgbClr val="40A070"/>
                </a:solidFill>
                <a:latin typeface="Courier"/>
              </a:rPr>
              <a:t>0.05</a:t>
            </a:r>
            <a:r>
              <a:rPr>
                <a:latin typeface="Courier"/>
              </a:rPr>
              <a:t>,</a:t>
            </a:r>
            <a:r>
              <a:rPr>
                <a:solidFill>
                  <a:srgbClr val="7D9029"/>
                </a:solidFill>
                <a:latin typeface="Courier"/>
              </a:rPr>
              <a:t>height=</a:t>
            </a:r>
            <a:r>
              <a:rPr>
                <a:solidFill>
                  <a:srgbClr val="40A070"/>
                </a:solidFill>
                <a:latin typeface="Courier"/>
              </a:rPr>
              <a:t>0.05</a:t>
            </a:r>
            <a:r>
              <a:rPr>
                <a:latin typeface="Courier"/>
              </a:rPr>
              <a:t>) </a:t>
            </a:r>
            <a:r>
              <a:rPr>
                <a:solidFill>
                  <a:srgbClr val="4070A0"/>
                </a:solidFill>
                <a:latin typeface="Courier"/>
              </a:rPr>
              <a:t>+</a:t>
            </a:r>
            <a:br/>
            <a:r>
              <a:rPr>
                <a:latin typeface="Courier"/>
              </a:rPr>
              <a:t>  </a:t>
            </a:r>
            <a:r>
              <a:rPr>
                <a:solidFill>
                  <a:srgbClr val="06287E"/>
                </a:solidFill>
                <a:latin typeface="Courier"/>
              </a:rPr>
              <a:t>geom_contour</a:t>
            </a:r>
            <a:r>
              <a:rPr>
                <a:latin typeface="Courier"/>
              </a:rPr>
              <a:t>(</a:t>
            </a:r>
            <a:r>
              <a:rPr>
                <a:solidFill>
                  <a:srgbClr val="7D9029"/>
                </a:solidFill>
                <a:latin typeface="Courier"/>
              </a:rPr>
              <a:t>col=</a:t>
            </a:r>
            <a:r>
              <a:rPr>
                <a:solidFill>
                  <a:srgbClr val="4070A0"/>
                </a:solidFill>
                <a:latin typeface="Courier"/>
              </a:rPr>
              <a:t>"darkgrey"</a:t>
            </a:r>
            <a:r>
              <a:rPr>
                <a:latin typeface="Courier"/>
              </a:rPr>
              <a:t>,</a:t>
            </a:r>
            <a:r>
              <a:rPr>
                <a:solidFill>
                  <a:srgbClr val="7D9029"/>
                </a:solidFill>
                <a:latin typeface="Courier"/>
              </a:rPr>
              <a:t>lwd=</a:t>
            </a:r>
            <a:r>
              <a:rPr>
                <a:solidFill>
                  <a:srgbClr val="40A070"/>
                </a:solidFill>
                <a:latin typeface="Courier"/>
              </a:rPr>
              <a:t>0.35</a:t>
            </a:r>
            <a:r>
              <a:rPr>
                <a:latin typeface="Courier"/>
              </a:rPr>
              <a:t>,</a:t>
            </a:r>
            <a:r>
              <a:rPr>
                <a:solidFill>
                  <a:srgbClr val="7D9029"/>
                </a:solidFill>
                <a:latin typeface="Courier"/>
              </a:rPr>
              <a:t>alpha=</a:t>
            </a:r>
            <a:r>
              <a:rPr>
                <a:solidFill>
                  <a:srgbClr val="40A070"/>
                </a:solidFill>
                <a:latin typeface="Courier"/>
              </a:rPr>
              <a:t>0.75</a:t>
            </a:r>
            <a:r>
              <a:rPr>
                <a:latin typeface="Courier"/>
              </a:rPr>
              <a:t>) </a:t>
            </a:r>
            <a:r>
              <a:rPr>
                <a:solidFill>
                  <a:srgbClr val="4070A0"/>
                </a:solidFill>
                <a:latin typeface="Courier"/>
              </a:rPr>
              <a:t>+</a:t>
            </a:r>
            <a:br/>
            <a:r>
              <a:rPr>
                <a:latin typeface="Courier"/>
              </a:rPr>
              <a:t>  </a:t>
            </a:r>
            <a:r>
              <a:rPr>
                <a:solidFill>
                  <a:srgbClr val="06287E"/>
                </a:solidFill>
                <a:latin typeface="Courier"/>
              </a:rPr>
              <a:t>scale_fill_gradientn</a:t>
            </a:r>
            <a:r>
              <a:rPr>
                <a:latin typeface="Courier"/>
              </a:rPr>
              <a:t>(</a:t>
            </a:r>
            <a:r>
              <a:rPr>
                <a:solidFill>
                  <a:srgbClr val="7D9029"/>
                </a:solidFill>
                <a:latin typeface="Courier"/>
              </a:rPr>
              <a:t>colours =</a:t>
            </a:r>
            <a:r>
              <a:rPr>
                <a:latin typeface="Courier"/>
              </a:rPr>
              <a:t> </a:t>
            </a:r>
            <a:r>
              <a:rPr>
                <a:solidFill>
                  <a:srgbClr val="06287E"/>
                </a:solidFill>
                <a:latin typeface="Courier"/>
              </a:rPr>
              <a:t>clrs</a:t>
            </a:r>
            <a:r>
              <a:rPr>
                <a:latin typeface="Courier"/>
              </a:rPr>
              <a:t>(</a:t>
            </a:r>
            <a:r>
              <a:rPr>
                <a:solidFill>
                  <a:srgbClr val="40A070"/>
                </a:solidFill>
                <a:latin typeface="Courier"/>
              </a:rPr>
              <a:t>200</a:t>
            </a:r>
            <a:r>
              <a:rPr>
                <a:latin typeface="Courier"/>
              </a:rPr>
              <a:t>),</a:t>
            </a:r>
            <a:r>
              <a:rPr>
                <a:solidFill>
                  <a:srgbClr val="7D9029"/>
                </a:solidFill>
                <a:latin typeface="Courier"/>
              </a:rPr>
              <a:t>name=</a:t>
            </a:r>
            <a:r>
              <a:rPr>
                <a:solidFill>
                  <a:srgbClr val="4070A0"/>
                </a:solidFill>
                <a:latin typeface="Courier"/>
              </a:rPr>
              <a:t>"probability density"</a:t>
            </a:r>
            <a:r>
              <a:rPr>
                <a:latin typeface="Courier"/>
              </a:rPr>
              <a:t>) </a:t>
            </a:r>
            <a:r>
              <a:rPr>
                <a:solidFill>
                  <a:srgbClr val="4070A0"/>
                </a:solidFill>
                <a:latin typeface="Courier"/>
              </a:rPr>
              <a:t>+</a:t>
            </a:r>
            <a:br/>
            <a:r>
              <a:rPr>
                <a:latin typeface="Courier"/>
              </a:rPr>
              <a:t>  </a:t>
            </a:r>
            <a:r>
              <a:rPr>
                <a:solidFill>
                  <a:srgbClr val="06287E"/>
                </a:solidFill>
                <a:latin typeface="Courier"/>
              </a:rPr>
              <a:t>theme_minimal</a:t>
            </a:r>
            <a:r>
              <a:rPr>
                <a:latin typeface="Courier"/>
              </a:rPr>
              <a:t>()</a:t>
            </a:r>
            <a:br/>
            <a:r>
              <a:rPr i="1">
                <a:solidFill>
                  <a:srgbClr val="BA2121"/>
                </a:solidFill>
                <a:latin typeface="Courier"/>
              </a:rPr>
              <a:t>## Warning: The following aesthetics were dropped during statistical transformation: fill</a:t>
            </a:r>
            <a:br/>
            <a:r>
              <a:rPr i="1">
                <a:solidFill>
                  <a:srgbClr val="BA2121"/>
                </a:solidFill>
                <a:latin typeface="Courier"/>
              </a:rPr>
              <a:t>## ℹ This can happen when ggplot fails to infer the correct grouping structure in</a:t>
            </a:r>
            <a:br/>
            <a:r>
              <a:rPr i="1">
                <a:solidFill>
                  <a:srgbClr val="BA2121"/>
                </a:solidFill>
                <a:latin typeface="Courier"/>
              </a:rPr>
              <a:t>##   the data.</a:t>
            </a:r>
            <a:br/>
            <a:r>
              <a:rPr i="1">
                <a:solidFill>
                  <a:srgbClr val="BA2121"/>
                </a:solidFill>
                <a:latin typeface="Courier"/>
              </a:rPr>
              <a:t>## ℹ Did you forget to specify a `group` aesthetic or to convert a numerical</a:t>
            </a:r>
            <a:br/>
            <a:r>
              <a:rPr i="1">
                <a:solidFill>
                  <a:srgbClr val="BA2121"/>
                </a:solidFill>
                <a:latin typeface="Courier"/>
              </a:rPr>
              <a:t>##   variable into a factor?</a:t>
            </a:r>
          </a:p>
        </p:txBody>
      </p:sp>
      <p:pic>
        <p:nvPicPr>
          <p:cNvPr id="3" name="Picture 1" descr="LIGHT_CSW_Session1_RTutorial_files/figure-pptx/unnamed-chunk-78-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148</a:t>
            </a:fld>
            <a:endParaRPr lang="en-GB"/>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Multi-panel figures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149</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Getting started - R packages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You install packages from CRAN by using the </a:t>
            </a:r>
            <a:r>
              <a:rPr>
                <a:latin typeface="Courier"/>
              </a:rPr>
              <a:t>install.packages()</a:t>
            </a:r>
            <a:r>
              <a:t> function.</a:t>
            </a:r>
          </a:p>
          <a:p>
            <a:pPr marL="0" lvl="0" indent="0">
              <a:buNone/>
            </a:pPr>
            <a:r>
              <a:t>For example:</a:t>
            </a:r>
          </a:p>
          <a:p>
            <a:pPr lvl="0" indent="0">
              <a:buNone/>
            </a:pPr>
            <a:r>
              <a:rPr>
                <a:solidFill>
                  <a:srgbClr val="06287E"/>
                </a:solidFill>
                <a:latin typeface="Courier"/>
              </a:rPr>
              <a:t>install.packages</a:t>
            </a:r>
            <a:r>
              <a:rPr>
                <a:latin typeface="Courier"/>
              </a:rPr>
              <a:t>(</a:t>
            </a:r>
            <a:r>
              <a:rPr>
                <a:solidFill>
                  <a:srgbClr val="4070A0"/>
                </a:solidFill>
                <a:latin typeface="Courier"/>
              </a:rPr>
              <a:t>"tidyverse"</a:t>
            </a:r>
            <a:r>
              <a:rPr>
                <a:latin typeface="Courier"/>
              </a:rPr>
              <a:t>)</a:t>
            </a:r>
            <a:br/>
            <a:r>
              <a:rPr>
                <a:solidFill>
                  <a:srgbClr val="06287E"/>
                </a:solidFill>
                <a:latin typeface="Courier"/>
              </a:rPr>
              <a:t>install.packages</a:t>
            </a:r>
            <a:r>
              <a:rPr>
                <a:latin typeface="Courier"/>
              </a:rPr>
              <a:t>(</a:t>
            </a:r>
            <a:r>
              <a:rPr>
                <a:solidFill>
                  <a:srgbClr val="4070A0"/>
                </a:solidFill>
                <a:latin typeface="Courier"/>
              </a:rPr>
              <a:t>"lubridate"</a:t>
            </a:r>
            <a:r>
              <a:rPr>
                <a:latin typeface="Courier"/>
              </a:rPr>
              <a:t>)</a:t>
            </a:r>
          </a:p>
          <a:p>
            <a:pPr marL="0" lvl="0" indent="0">
              <a:buNone/>
            </a:pPr>
            <a:r>
              <a:t>And you load packages by using the function </a:t>
            </a:r>
            <a:r>
              <a:rPr>
                <a:latin typeface="Courier"/>
              </a:rPr>
              <a:t>library()</a:t>
            </a:r>
            <a:r>
              <a:t>, for example:</a:t>
            </a:r>
          </a:p>
          <a:p>
            <a:pPr lvl="0" indent="0">
              <a:buNone/>
            </a:pPr>
            <a:r>
              <a:rPr>
                <a:solidFill>
                  <a:srgbClr val="06287E"/>
                </a:solidFill>
                <a:latin typeface="Courier"/>
              </a:rPr>
              <a:t>library</a:t>
            </a:r>
            <a:r>
              <a:rPr>
                <a:latin typeface="Courier"/>
              </a:rPr>
              <a:t>(tidyverse)</a:t>
            </a:r>
            <a:br/>
            <a:r>
              <a:rPr>
                <a:solidFill>
                  <a:srgbClr val="06287E"/>
                </a:solidFill>
                <a:latin typeface="Courier"/>
              </a:rPr>
              <a:t>library</a:t>
            </a:r>
            <a:r>
              <a:rPr>
                <a:latin typeface="Courier"/>
              </a:rPr>
              <a:t>(lubridate)</a:t>
            </a:r>
            <a:br/>
            <a:r>
              <a:rPr>
                <a:solidFill>
                  <a:srgbClr val="06287E"/>
                </a:solidFill>
                <a:latin typeface="Courier"/>
              </a:rPr>
              <a:t>library</a:t>
            </a:r>
            <a:r>
              <a:rPr>
                <a:latin typeface="Courier"/>
              </a:rPr>
              <a:t>(gridExtra)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a:t>
            </a:fld>
            <a:endParaRPr lang="en-GB"/>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Multi-panel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There’s multiple ways to generate multi-panel figures. Here we just cover 2 examples.</a:t>
            </a:r>
          </a:p>
          <a:p>
            <a:pPr marL="0" lvl="0" indent="0">
              <a:buNone/>
            </a:pPr>
            <a:r>
              <a:t>For a basic, but general way of combining multipe graphs onto the same figure, the function </a:t>
            </a:r>
            <a:r>
              <a:rPr>
                <a:latin typeface="Courier"/>
              </a:rPr>
              <a:t>grid.arrange()</a:t>
            </a:r>
            <a:r>
              <a:t> from the R package </a:t>
            </a:r>
            <a:r>
              <a:rPr>
                <a:latin typeface="Courier"/>
              </a:rPr>
              <a:t>gridExtra</a:t>
            </a:r>
            <a:r>
              <a:t> can be used.</a:t>
            </a:r>
          </a:p>
          <a:p>
            <a:pPr marL="0" lvl="0" indent="0">
              <a:buNone/>
            </a:pPr>
            <a:r>
              <a:t>The procedure is very simple:</a:t>
            </a:r>
          </a:p>
          <a:p>
            <a:pPr lvl="0"/>
            <a:r>
              <a:t>Load the package (if not loaded already): </a:t>
            </a:r>
            <a:r>
              <a:rPr>
                <a:latin typeface="Courier"/>
              </a:rPr>
              <a:t>library(gridExtra)</a:t>
            </a:r>
          </a:p>
          <a:p>
            <a:pPr lvl="0"/>
            <a:r>
              <a:t>Assign each </a:t>
            </a:r>
            <a:r>
              <a:rPr>
                <a:latin typeface="Courier"/>
              </a:rPr>
              <a:t>ggplot()</a:t>
            </a:r>
            <a:r>
              <a:t> call to an object (e.g. </a:t>
            </a:r>
            <a:r>
              <a:rPr>
                <a:latin typeface="Courier"/>
              </a:rPr>
              <a:t>p1&lt;-ggplot(...) + ...</a:t>
            </a:r>
            <a:r>
              <a:t>)</a:t>
            </a:r>
          </a:p>
          <a:p>
            <a:pPr lvl="0"/>
            <a:r>
              <a:t>Produce a multipanel figure with </a:t>
            </a:r>
            <a:r>
              <a:rPr>
                <a:latin typeface="Courier"/>
              </a:rPr>
              <a:t>grid.arrange(p1,p2,...,nrow=2)</a:t>
            </a:r>
          </a:p>
          <a:p>
            <a:pPr marL="0" lvl="0" indent="0">
              <a:buNone/>
            </a:pPr>
            <a:r>
              <a:t>The </a:t>
            </a:r>
            <a:r>
              <a:rPr>
                <a:latin typeface="Courier"/>
              </a:rPr>
              <a:t>nrow</a:t>
            </a:r>
            <a:r>
              <a:t> parameter specifies over how many rows you want to arrange the plots.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150</a:t>
            </a:fld>
            <a:endParaRPr lang="en-GB"/>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Multi-panel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g1</a:t>
            </a:r>
            <a:r>
              <a:rPr>
                <a:solidFill>
                  <a:srgbClr val="007020"/>
                </a:solidFill>
                <a:latin typeface="Courier"/>
              </a:rPr>
              <a:t>&lt;-</a:t>
            </a: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a:t>
            </a:r>
            <a:r>
              <a:rPr>
                <a:solidFill>
                  <a:srgbClr val="7D9029"/>
                </a:solidFill>
                <a:latin typeface="Courier"/>
              </a:rPr>
              <a:t>y=</a:t>
            </a:r>
            <a:r>
              <a:rPr>
                <a:latin typeface="Courier"/>
              </a:rPr>
              <a:t>x3)) </a:t>
            </a:r>
            <a:r>
              <a:rPr>
                <a:solidFill>
                  <a:srgbClr val="4070A0"/>
                </a:solidFill>
                <a:latin typeface="Courier"/>
              </a:rPr>
              <a:t>+</a:t>
            </a:r>
            <a:br/>
            <a:r>
              <a:rPr>
                <a:latin typeface="Courier"/>
              </a:rPr>
              <a:t>  </a:t>
            </a:r>
            <a:r>
              <a:rPr>
                <a:solidFill>
                  <a:srgbClr val="06287E"/>
                </a:solidFill>
                <a:latin typeface="Courier"/>
              </a:rPr>
              <a:t>geom_boxplot</a:t>
            </a:r>
            <a:r>
              <a:rPr>
                <a:latin typeface="Courier"/>
              </a:rPr>
              <a:t>() </a:t>
            </a:r>
            <a:r>
              <a:rPr>
                <a:solidFill>
                  <a:srgbClr val="4070A0"/>
                </a:solidFill>
                <a:latin typeface="Courier"/>
              </a:rPr>
              <a:t>+</a:t>
            </a:r>
            <a:br/>
            <a:r>
              <a:rPr>
                <a:latin typeface="Courier"/>
              </a:rPr>
              <a:t>  </a:t>
            </a:r>
            <a:r>
              <a:rPr>
                <a:solidFill>
                  <a:srgbClr val="06287E"/>
                </a:solidFill>
                <a:latin typeface="Courier"/>
              </a:rPr>
              <a:t>geom_jitter</a:t>
            </a:r>
            <a:r>
              <a:rPr>
                <a:latin typeface="Courier"/>
              </a:rPr>
              <a:t>(</a:t>
            </a:r>
            <a:r>
              <a:rPr>
                <a:solidFill>
                  <a:srgbClr val="7D9029"/>
                </a:solidFill>
                <a:latin typeface="Courier"/>
              </a:rPr>
              <a:t>width=</a:t>
            </a:r>
            <a:r>
              <a:rPr>
                <a:solidFill>
                  <a:srgbClr val="40A070"/>
                </a:solidFill>
                <a:latin typeface="Courier"/>
              </a:rPr>
              <a:t>0.25</a:t>
            </a:r>
            <a:r>
              <a:rPr>
                <a:latin typeface="Courier"/>
              </a:rPr>
              <a:t>,</a:t>
            </a:r>
            <a:r>
              <a:rPr>
                <a:solidFill>
                  <a:srgbClr val="7D9029"/>
                </a:solidFill>
                <a:latin typeface="Courier"/>
              </a:rPr>
              <a:t>height=</a:t>
            </a:r>
            <a:r>
              <a:rPr>
                <a:solidFill>
                  <a:srgbClr val="40A070"/>
                </a:solidFill>
                <a:latin typeface="Courier"/>
              </a:rPr>
              <a:t>0</a:t>
            </a:r>
            <a:r>
              <a:rPr>
                <a:latin typeface="Courier"/>
              </a:rPr>
              <a:t>,</a:t>
            </a:r>
            <a:r>
              <a:rPr>
                <a:solidFill>
                  <a:srgbClr val="7D9029"/>
                </a:solidFill>
                <a:latin typeface="Courier"/>
              </a:rPr>
              <a:t>alpha=</a:t>
            </a:r>
            <a:r>
              <a:rPr>
                <a:solidFill>
                  <a:srgbClr val="40A070"/>
                </a:solidFill>
                <a:latin typeface="Courier"/>
              </a:rPr>
              <a:t>0.3</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"Variable x3"</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4070A0"/>
                </a:solidFill>
                <a:latin typeface="Courier"/>
              </a:rPr>
              <a:t>"A box &amp; jitter plot."</a:t>
            </a:r>
            <a:r>
              <a:rPr>
                <a:latin typeface="Courier"/>
              </a:rPr>
              <a:t>) </a:t>
            </a:r>
            <a:r>
              <a:rPr>
                <a:solidFill>
                  <a:srgbClr val="4070A0"/>
                </a:solidFill>
                <a:latin typeface="Courier"/>
              </a:rPr>
              <a:t>+</a:t>
            </a:r>
            <a:br/>
            <a:r>
              <a:rPr>
                <a:latin typeface="Courier"/>
              </a:rPr>
              <a:t>  </a:t>
            </a:r>
            <a:r>
              <a:rPr>
                <a:solidFill>
                  <a:srgbClr val="06287E"/>
                </a:solidFill>
                <a:latin typeface="Courier"/>
              </a:rPr>
              <a:t>theme_minimal</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151</a:t>
            </a:fld>
            <a:endParaRPr lang="en-GB"/>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Multi-panel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g2</a:t>
            </a:r>
            <a:r>
              <a:rPr>
                <a:solidFill>
                  <a:srgbClr val="007020"/>
                </a:solidFill>
                <a:latin typeface="Courier"/>
              </a:rPr>
              <a:t>&lt;-</a:t>
            </a: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7D9029"/>
                </a:solidFill>
                <a:latin typeface="Courier"/>
              </a:rPr>
              <a:t>y=</a:t>
            </a:r>
            <a:r>
              <a:rPr>
                <a:latin typeface="Courier"/>
              </a:rPr>
              <a:t>x4,</a:t>
            </a:r>
            <a:r>
              <a:rPr>
                <a:solidFill>
                  <a:srgbClr val="7D9029"/>
                </a:solidFill>
                <a:latin typeface="Courier"/>
              </a:rPr>
              <a:t>col=</a:t>
            </a:r>
            <a:r>
              <a:rPr>
                <a:latin typeface="Courier"/>
              </a:rPr>
              <a:t>type)) </a:t>
            </a:r>
            <a:r>
              <a:rPr>
                <a:solidFill>
                  <a:srgbClr val="4070A0"/>
                </a:solidFill>
                <a:latin typeface="Courier"/>
              </a:rPr>
              <a:t>+</a:t>
            </a:r>
            <a:br/>
            <a:r>
              <a:rPr>
                <a:latin typeface="Courier"/>
              </a:rPr>
              <a:t>  </a:t>
            </a:r>
            <a:r>
              <a:rPr>
                <a:solidFill>
                  <a:srgbClr val="06287E"/>
                </a:solidFill>
                <a:latin typeface="Courier"/>
              </a:rPr>
              <a:t>geom_point</a:t>
            </a:r>
            <a:r>
              <a:rPr>
                <a:latin typeface="Courier"/>
              </a:rPr>
              <a:t>() </a:t>
            </a:r>
            <a:r>
              <a:rPr>
                <a:solidFill>
                  <a:srgbClr val="4070A0"/>
                </a:solidFill>
                <a:latin typeface="Courier"/>
              </a:rPr>
              <a:t>+</a:t>
            </a:r>
            <a:br/>
            <a:r>
              <a:rPr>
                <a:latin typeface="Courier"/>
              </a:rPr>
              <a:t>  </a:t>
            </a:r>
            <a:r>
              <a:rPr>
                <a:solidFill>
                  <a:srgbClr val="06287E"/>
                </a:solidFill>
                <a:latin typeface="Courier"/>
              </a:rPr>
              <a:t>geom_smooth</a:t>
            </a:r>
            <a:r>
              <a:rPr>
                <a:latin typeface="Courier"/>
              </a:rPr>
              <a:t>() </a:t>
            </a:r>
            <a:r>
              <a:rPr>
                <a:solidFill>
                  <a:srgbClr val="4070A0"/>
                </a:solidFill>
                <a:latin typeface="Courier"/>
              </a:rPr>
              <a:t>+</a:t>
            </a:r>
            <a:br/>
            <a:r>
              <a:rPr>
                <a:latin typeface="Courier"/>
              </a:rPr>
              <a:t>  </a:t>
            </a:r>
            <a:r>
              <a:rPr>
                <a:solidFill>
                  <a:srgbClr val="06287E"/>
                </a:solidFill>
                <a:latin typeface="Courier"/>
              </a:rPr>
              <a:t>scale_colour_manual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"salmon"</a:t>
            </a:r>
            <a:r>
              <a:rPr>
                <a:latin typeface="Courier"/>
              </a:rPr>
              <a:t>,</a:t>
            </a:r>
            <a:r>
              <a:rPr>
                <a:solidFill>
                  <a:srgbClr val="4070A0"/>
                </a:solidFill>
                <a:latin typeface="Courier"/>
              </a:rPr>
              <a:t>"orange"</a:t>
            </a:r>
            <a:r>
              <a:rPr>
                <a:latin typeface="Courier"/>
              </a:rPr>
              <a:t>),</a:t>
            </a:r>
            <a:br/>
            <a:r>
              <a:rPr>
                <a:latin typeface="Courier"/>
              </a:rPr>
              <a:t>                      </a:t>
            </a:r>
            <a:r>
              <a:rPr>
                <a:solidFill>
                  <a:srgbClr val="7D9029"/>
                </a:solidFill>
                <a:latin typeface="Courier"/>
              </a:rPr>
              <a:t>name=</a:t>
            </a:r>
            <a:r>
              <a:rPr>
                <a:solidFill>
                  <a:srgbClr val="4070A0"/>
                </a:solidFill>
                <a:latin typeface="Courier"/>
              </a:rPr>
              <a:t>"Type"</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"Variable x3"</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"Variable x4"</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4070A0"/>
                </a:solidFill>
                <a:latin typeface="Courier"/>
              </a:rPr>
              <a:t>"A covariation plot."</a:t>
            </a:r>
            <a:r>
              <a:rPr>
                <a:latin typeface="Courier"/>
              </a:rPr>
              <a:t>) </a:t>
            </a:r>
            <a:r>
              <a:rPr>
                <a:solidFill>
                  <a:srgbClr val="4070A0"/>
                </a:solidFill>
                <a:latin typeface="Courier"/>
              </a:rPr>
              <a:t>+</a:t>
            </a:r>
            <a:br/>
            <a:r>
              <a:rPr>
                <a:latin typeface="Courier"/>
              </a:rPr>
              <a:t>  </a:t>
            </a:r>
            <a:r>
              <a:rPr>
                <a:solidFill>
                  <a:srgbClr val="06287E"/>
                </a:solidFill>
                <a:latin typeface="Courier"/>
              </a:rPr>
              <a:t>theme_light</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14</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152</a:t>
            </a:fld>
            <a:endParaRPr lang="en-GB"/>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Multi-panel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solidFill>
                  <a:srgbClr val="06287E"/>
                </a:solidFill>
                <a:latin typeface="Courier"/>
              </a:rPr>
              <a:t>grid.arrange</a:t>
            </a:r>
            <a:r>
              <a:rPr>
                <a:latin typeface="Courier"/>
              </a:rPr>
              <a:t>(g1,g2,</a:t>
            </a:r>
            <a:r>
              <a:rPr>
                <a:solidFill>
                  <a:srgbClr val="7D9029"/>
                </a:solidFill>
                <a:latin typeface="Courier"/>
              </a:rPr>
              <a:t>nrow=</a:t>
            </a:r>
            <a:r>
              <a:rPr>
                <a:solidFill>
                  <a:srgbClr val="40A070"/>
                </a:solidFill>
                <a:latin typeface="Courier"/>
              </a:rPr>
              <a:t>1</a:t>
            </a:r>
            <a:r>
              <a:rPr>
                <a:latin typeface="Courier"/>
              </a:rPr>
              <a:t>)</a:t>
            </a:r>
            <a:br/>
            <a:r>
              <a:rPr i="1">
                <a:solidFill>
                  <a:srgbClr val="BA2121"/>
                </a:solidFill>
                <a:latin typeface="Courier"/>
              </a:rPr>
              <a:t>## `geom_smooth()` using method = 'loess' and formula = 'y ~ x'</a:t>
            </a:r>
          </a:p>
        </p:txBody>
      </p:sp>
      <p:pic>
        <p:nvPicPr>
          <p:cNvPr id="3" name="Picture 1" descr="LIGHT_CSW_Session1_RTutorial_files/figure-pptx/unnamed-chunk-81-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153</a:t>
            </a:fld>
            <a:endParaRPr lang="en-GB"/>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marL="0" lvl="0" indent="0">
              <a:buNone/>
            </a:pPr>
            <a:r>
              <a:t>Multi-panel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The other approach we will cover, is if you want to repeat the same graph for different groups of observations within your dataset.</a:t>
            </a:r>
          </a:p>
          <a:p>
            <a:pPr marL="0" lvl="0" indent="0">
              <a:buNone/>
            </a:pPr>
            <a:r>
              <a:t>This is called </a:t>
            </a:r>
            <a:r>
              <a:rPr b="1"/>
              <a:t>faceting</a:t>
            </a:r>
            <a:r>
              <a:t> and in </a:t>
            </a:r>
            <a:r>
              <a:rPr>
                <a:latin typeface="Courier"/>
              </a:rPr>
              <a:t>ggplot2</a:t>
            </a:r>
            <a:r>
              <a:t> the function </a:t>
            </a:r>
            <a:r>
              <a:rPr>
                <a:latin typeface="Courier"/>
              </a:rPr>
              <a:t>facet_wrap()</a:t>
            </a:r>
            <a:r>
              <a:t> allows to do this very easily.</a:t>
            </a:r>
          </a:p>
          <a:p>
            <a:pPr lvl="0" indent="0">
              <a:buNone/>
            </a:pPr>
            <a:r>
              <a:rPr>
                <a:latin typeface="Courier"/>
              </a:rPr>
              <a:t>iris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Petal.Length,</a:t>
            </a:r>
            <a:r>
              <a:rPr>
                <a:solidFill>
                  <a:srgbClr val="7D9029"/>
                </a:solidFill>
                <a:latin typeface="Courier"/>
              </a:rPr>
              <a:t>y=</a:t>
            </a:r>
            <a:r>
              <a:rPr>
                <a:latin typeface="Courier"/>
              </a:rPr>
              <a:t>Petal.Width)) </a:t>
            </a:r>
            <a:r>
              <a:rPr>
                <a:solidFill>
                  <a:srgbClr val="4070A0"/>
                </a:solidFill>
                <a:latin typeface="Courier"/>
              </a:rPr>
              <a:t>+</a:t>
            </a:r>
            <a:br/>
            <a:r>
              <a:rPr>
                <a:latin typeface="Courier"/>
              </a:rPr>
              <a:t>  </a:t>
            </a:r>
            <a:r>
              <a:rPr>
                <a:solidFill>
                  <a:srgbClr val="06287E"/>
                </a:solidFill>
                <a:latin typeface="Courier"/>
              </a:rPr>
              <a:t>geom_point</a:t>
            </a:r>
            <a:r>
              <a:rPr>
                <a:latin typeface="Courier"/>
              </a:rPr>
              <a:t>() </a:t>
            </a:r>
            <a:r>
              <a:rPr>
                <a:solidFill>
                  <a:srgbClr val="4070A0"/>
                </a:solidFill>
                <a:latin typeface="Courier"/>
              </a:rPr>
              <a:t>+</a:t>
            </a:r>
            <a:br/>
            <a:r>
              <a:rPr>
                <a:latin typeface="Courier"/>
              </a:rPr>
              <a:t>  </a:t>
            </a:r>
            <a:r>
              <a:rPr>
                <a:solidFill>
                  <a:srgbClr val="06287E"/>
                </a:solidFill>
                <a:latin typeface="Courier"/>
              </a:rPr>
              <a:t>facet_wrap</a:t>
            </a:r>
            <a:r>
              <a:rPr>
                <a:latin typeface="Courier"/>
              </a:rPr>
              <a:t>(</a:t>
            </a:r>
            <a:r>
              <a:rPr>
                <a:solidFill>
                  <a:srgbClr val="4070A0"/>
                </a:solidFill>
                <a:latin typeface="Courier"/>
              </a:rPr>
              <a:t>~</a:t>
            </a:r>
            <a:r>
              <a:rPr>
                <a:latin typeface="Courier"/>
              </a:rPr>
              <a:t>Species)</a:t>
            </a:r>
          </a:p>
        </p:txBody>
      </p:sp>
      <p:pic>
        <p:nvPicPr>
          <p:cNvPr id="3" name="Picture 1" descr="LIGHT_CSW_Session1_RTutorial_files/figure-pptx/unnamed-chunk-82-1.png"/>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154</a:t>
            </a:fld>
            <a:endParaRPr lang="en-GB"/>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Saving graphs to files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155</a:t>
            </a:fld>
            <a:endParaRPr lang="en-GB"/>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Saving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 </a:t>
            </a:r>
            <a:r>
              <a:rPr>
                <a:latin typeface="Courier"/>
              </a:rPr>
              <a:t>ggplot2</a:t>
            </a:r>
            <a:r>
              <a:t>, the simplest way to save graphs is to use the function </a:t>
            </a:r>
            <a:r>
              <a:rPr>
                <a:latin typeface="Courier"/>
              </a:rPr>
              <a:t>ggsave()</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ggsave</a:t>
            </a:r>
            <a:r>
              <a:rPr>
                <a:latin typeface="Courier"/>
              </a:rPr>
              <a:t>(g1,</a:t>
            </a:r>
            <a:r>
              <a:rPr>
                <a:solidFill>
                  <a:srgbClr val="7D9029"/>
                </a:solidFill>
                <a:latin typeface="Courier"/>
              </a:rPr>
              <a:t>filename=</a:t>
            </a:r>
            <a:r>
              <a:rPr>
                <a:solidFill>
                  <a:srgbClr val="4070A0"/>
                </a:solidFill>
                <a:latin typeface="Courier"/>
              </a:rPr>
              <a:t>"myplot.png"</a:t>
            </a:r>
            <a:r>
              <a:rPr>
                <a:latin typeface="Courier"/>
              </a:rPr>
              <a:t>,</a:t>
            </a:r>
            <a:r>
              <a:rPr>
                <a:solidFill>
                  <a:srgbClr val="7D9029"/>
                </a:solidFill>
                <a:latin typeface="Courier"/>
              </a:rPr>
              <a:t>width=</a:t>
            </a:r>
            <a:r>
              <a:rPr>
                <a:solidFill>
                  <a:srgbClr val="40A070"/>
                </a:solidFill>
                <a:latin typeface="Courier"/>
              </a:rPr>
              <a:t>16</a:t>
            </a:r>
            <a:r>
              <a:rPr>
                <a:latin typeface="Courier"/>
              </a:rPr>
              <a:t>,</a:t>
            </a:r>
            <a:r>
              <a:rPr>
                <a:solidFill>
                  <a:srgbClr val="7D9029"/>
                </a:solidFill>
                <a:latin typeface="Courier"/>
              </a:rPr>
              <a:t>height=</a:t>
            </a:r>
            <a:r>
              <a:rPr>
                <a:solidFill>
                  <a:srgbClr val="40A070"/>
                </a:solidFill>
                <a:latin typeface="Courier"/>
              </a:rPr>
              <a:t>9</a:t>
            </a:r>
            <a:r>
              <a:rPr>
                <a:latin typeface="Courier"/>
              </a:rPr>
              <a:t>,</a:t>
            </a:r>
            <a:r>
              <a:rPr>
                <a:solidFill>
                  <a:srgbClr val="7D9029"/>
                </a:solidFill>
                <a:latin typeface="Courier"/>
              </a:rPr>
              <a:t>units=</a:t>
            </a:r>
            <a:r>
              <a:rPr>
                <a:solidFill>
                  <a:srgbClr val="4070A0"/>
                </a:solidFill>
                <a:latin typeface="Courier"/>
              </a:rPr>
              <a:t>"cm"</a:t>
            </a:r>
            <a:r>
              <a:rPr>
                <a:latin typeface="Courier"/>
              </a:rPr>
              <a:t>,</a:t>
            </a:r>
            <a:r>
              <a:rPr>
                <a:solidFill>
                  <a:srgbClr val="7D9029"/>
                </a:solidFill>
                <a:latin typeface="Courier"/>
              </a:rPr>
              <a:t>dpi=</a:t>
            </a:r>
            <a:r>
              <a:rPr>
                <a:solidFill>
                  <a:srgbClr val="40A070"/>
                </a:solidFill>
                <a:latin typeface="Courier"/>
              </a:rPr>
              <a:t>450</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156</a:t>
            </a:fld>
            <a:endParaRPr lang="en-GB"/>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Saving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Another way is to enclose your plotting code inside a statement that specifies a </a:t>
            </a:r>
            <a:r>
              <a:rPr i="1"/>
              <a:t>graphics device</a:t>
            </a:r>
            <a:r>
              <a:t>. “Graphics device” means a pdf, png, jpg or other file.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Example:</a:t>
            </a:r>
          </a:p>
          <a:p>
            <a:pPr lvl="0" indent="0">
              <a:buNone/>
            </a:pPr>
            <a:r>
              <a:rPr>
                <a:solidFill>
                  <a:srgbClr val="06287E"/>
                </a:solidFill>
                <a:latin typeface="Courier"/>
              </a:rPr>
              <a:t>pdf</a:t>
            </a:r>
            <a:r>
              <a:rPr>
                <a:latin typeface="Courier"/>
              </a:rPr>
              <a:t>(</a:t>
            </a:r>
            <a:r>
              <a:rPr>
                <a:solidFill>
                  <a:srgbClr val="7D9029"/>
                </a:solidFill>
                <a:latin typeface="Courier"/>
              </a:rPr>
              <a:t>width=</a:t>
            </a:r>
            <a:r>
              <a:rPr>
                <a:solidFill>
                  <a:srgbClr val="40A070"/>
                </a:solidFill>
                <a:latin typeface="Courier"/>
              </a:rPr>
              <a:t>16</a:t>
            </a:r>
            <a:r>
              <a:rPr>
                <a:latin typeface="Courier"/>
              </a:rPr>
              <a:t>,</a:t>
            </a:r>
            <a:r>
              <a:rPr>
                <a:solidFill>
                  <a:srgbClr val="7D9029"/>
                </a:solidFill>
                <a:latin typeface="Courier"/>
              </a:rPr>
              <a:t>height=</a:t>
            </a:r>
            <a:r>
              <a:rPr>
                <a:solidFill>
                  <a:srgbClr val="40A070"/>
                </a:solidFill>
                <a:latin typeface="Courier"/>
              </a:rPr>
              <a:t>9</a:t>
            </a:r>
            <a:r>
              <a:rPr>
                <a:latin typeface="Courier"/>
              </a:rPr>
              <a:t>,</a:t>
            </a:r>
            <a:r>
              <a:rPr>
                <a:solidFill>
                  <a:srgbClr val="7D9029"/>
                </a:solidFill>
                <a:latin typeface="Courier"/>
              </a:rPr>
              <a:t>file=</a:t>
            </a:r>
            <a:r>
              <a:rPr>
                <a:solidFill>
                  <a:srgbClr val="4070A0"/>
                </a:solidFill>
                <a:latin typeface="Courier"/>
              </a:rPr>
              <a:t>"myfile.pdf"</a:t>
            </a:r>
            <a:r>
              <a:rPr>
                <a:latin typeface="Courier"/>
              </a:rPr>
              <a:t>) </a:t>
            </a:r>
            <a:r>
              <a:rPr i="1">
                <a:solidFill>
                  <a:srgbClr val="60A0B0"/>
                </a:solidFill>
                <a:latin typeface="Courier"/>
              </a:rPr>
              <a:t># opens the device; pdf will produce vector graphics</a:t>
            </a:r>
            <a:br/>
            <a:r>
              <a:rPr i="1">
                <a:solidFill>
                  <a:srgbClr val="60A0B0"/>
                </a:solidFill>
                <a:latin typeface="Courier"/>
              </a:rPr>
              <a:t># plotting code here</a:t>
            </a:r>
            <a:br/>
            <a:r>
              <a:rPr>
                <a:solidFill>
                  <a:srgbClr val="06287E"/>
                </a:solidFill>
                <a:latin typeface="Courier"/>
              </a:rPr>
              <a:t>dev.off</a:t>
            </a:r>
            <a:r>
              <a:rPr>
                <a:latin typeface="Courier"/>
              </a:rPr>
              <a:t>() </a:t>
            </a:r>
            <a:r>
              <a:rPr i="1">
                <a:solidFill>
                  <a:srgbClr val="60A0B0"/>
                </a:solidFill>
                <a:latin typeface="Courier"/>
              </a:rPr>
              <a:t># closes the device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157</a:t>
            </a:fld>
            <a:endParaRPr lang="en-GB"/>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Saving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Or:</a:t>
            </a:r>
          </a:p>
          <a:p>
            <a:pPr lvl="0" indent="0">
              <a:buNone/>
            </a:pPr>
            <a:r>
              <a:rPr>
                <a:solidFill>
                  <a:srgbClr val="06287E"/>
                </a:solidFill>
                <a:latin typeface="Courier"/>
              </a:rPr>
              <a:t>png</a:t>
            </a:r>
            <a:r>
              <a:rPr>
                <a:latin typeface="Courier"/>
              </a:rPr>
              <a:t>(</a:t>
            </a:r>
            <a:r>
              <a:rPr>
                <a:solidFill>
                  <a:srgbClr val="7D9029"/>
                </a:solidFill>
                <a:latin typeface="Courier"/>
              </a:rPr>
              <a:t>width=</a:t>
            </a:r>
            <a:r>
              <a:rPr>
                <a:solidFill>
                  <a:srgbClr val="40A070"/>
                </a:solidFill>
                <a:latin typeface="Courier"/>
              </a:rPr>
              <a:t>16</a:t>
            </a:r>
            <a:r>
              <a:rPr>
                <a:latin typeface="Courier"/>
              </a:rPr>
              <a:t>,</a:t>
            </a:r>
            <a:r>
              <a:rPr>
                <a:solidFill>
                  <a:srgbClr val="7D9029"/>
                </a:solidFill>
                <a:latin typeface="Courier"/>
              </a:rPr>
              <a:t>height=</a:t>
            </a:r>
            <a:r>
              <a:rPr>
                <a:solidFill>
                  <a:srgbClr val="40A070"/>
                </a:solidFill>
                <a:latin typeface="Courier"/>
              </a:rPr>
              <a:t>9</a:t>
            </a:r>
            <a:r>
              <a:rPr>
                <a:latin typeface="Courier"/>
              </a:rPr>
              <a:t>,</a:t>
            </a:r>
            <a:r>
              <a:rPr>
                <a:solidFill>
                  <a:srgbClr val="7D9029"/>
                </a:solidFill>
                <a:latin typeface="Courier"/>
              </a:rPr>
              <a:t>units=</a:t>
            </a:r>
            <a:r>
              <a:rPr>
                <a:solidFill>
                  <a:srgbClr val="4070A0"/>
                </a:solidFill>
                <a:latin typeface="Courier"/>
              </a:rPr>
              <a:t>"in"</a:t>
            </a:r>
            <a:r>
              <a:rPr>
                <a:latin typeface="Courier"/>
              </a:rPr>
              <a:t>,</a:t>
            </a:r>
            <a:r>
              <a:rPr>
                <a:solidFill>
                  <a:srgbClr val="7D9029"/>
                </a:solidFill>
                <a:latin typeface="Courier"/>
              </a:rPr>
              <a:t>res=</a:t>
            </a:r>
            <a:r>
              <a:rPr>
                <a:solidFill>
                  <a:srgbClr val="40A070"/>
                </a:solidFill>
                <a:latin typeface="Courier"/>
              </a:rPr>
              <a:t>450</a:t>
            </a:r>
            <a:r>
              <a:rPr>
                <a:latin typeface="Courier"/>
              </a:rPr>
              <a:t>) </a:t>
            </a:r>
            <a:r>
              <a:rPr i="1">
                <a:solidFill>
                  <a:srgbClr val="60A0B0"/>
                </a:solidFill>
                <a:latin typeface="Courier"/>
              </a:rPr>
              <a:t># raster graphics</a:t>
            </a:r>
            <a:br/>
            <a:r>
              <a:rPr i="1">
                <a:solidFill>
                  <a:srgbClr val="60A0B0"/>
                </a:solidFill>
                <a:latin typeface="Courier"/>
              </a:rPr>
              <a:t># plotting code here</a:t>
            </a:r>
            <a:br/>
            <a:r>
              <a:rPr>
                <a:solidFill>
                  <a:srgbClr val="06287E"/>
                </a:solidFill>
                <a:latin typeface="Courier"/>
              </a:rPr>
              <a:t>dev.off</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158</a:t>
            </a:fld>
            <a:endParaRPr lang="en-GB"/>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[end of Session 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159</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Getting started - R packages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Installation details for Bioconductor packages are given on the Bioconductor website for each package.</a:t>
            </a:r>
          </a:p>
          <a:p>
            <a:pPr marL="0" lvl="0" indent="0">
              <a:buNone/>
            </a:pPr>
            <a:r>
              <a:t>See e.g.: </a:t>
            </a:r>
            <a:r>
              <a:rPr>
                <a:hlinkClick r:id="rId2"/>
              </a:rPr>
              <a:t>https://bioconductor.org/packages/release/bioc/html/variancePartition.html</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Reading and writing data</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As the most basic task for any analysis in R, you need to be able to read your data into R and, at the end, write the results to a file on your har drive.</a:t>
            </a:r>
          </a:p>
          <a:p>
            <a:pPr marL="0" lvl="0" indent="0">
              <a:buNone/>
            </a:pPr>
            <a:r>
              <a:t>Let’s start by using some data that R comes with, write it out to the disk, then read it back in.</a:t>
            </a:r>
          </a:p>
          <a:p>
            <a:pPr marL="0" lvl="0" indent="0">
              <a:buNone/>
            </a:pPr>
            <a:r>
              <a:t>The dataset </a:t>
            </a:r>
            <a:r>
              <a:rPr>
                <a:latin typeface="Courier"/>
              </a:rPr>
              <a:t>iris</a:t>
            </a:r>
            <a:r>
              <a:t> is a famous dataset recording 150 observations of 3 species of flowers. It was extensively used by Ronald Fisher as he developed his statistical theory. Find out more about the data by typing </a:t>
            </a:r>
            <a:r>
              <a:rPr>
                <a:latin typeface="Courier"/>
              </a:rPr>
              <a:t>?iris</a:t>
            </a:r>
            <a:r>
              <a:t> at the R console.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Writing data to disk</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Introduction</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 -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We will use </a:t>
            </a:r>
            <a:r>
              <a:rPr>
                <a:latin typeface="Courier"/>
              </a:rPr>
              <a:t>iris</a:t>
            </a:r>
            <a:r>
              <a:t> which is a data frame of 150 rows and 5 columns (variables </a:t>
            </a:r>
            <a:r>
              <a:rPr>
                <a:latin typeface="Courier"/>
              </a:rPr>
              <a:t>Sepal.Length</a:t>
            </a:r>
            <a:r>
              <a:t>, </a:t>
            </a:r>
            <a:r>
              <a:rPr>
                <a:latin typeface="Courier"/>
              </a:rPr>
              <a:t>Sepal.Width</a:t>
            </a:r>
            <a:r>
              <a:t>, </a:t>
            </a:r>
            <a:r>
              <a:rPr>
                <a:latin typeface="Courier"/>
              </a:rPr>
              <a:t>Petal.Width</a:t>
            </a:r>
            <a:r>
              <a:t>, </a:t>
            </a:r>
            <a:r>
              <a:rPr>
                <a:latin typeface="Courier"/>
              </a:rPr>
              <a:t>Species</a:t>
            </a:r>
            <a:r>
              <a:t>). If you want to see another way of storing the same data, have a look at </a:t>
            </a:r>
            <a:r>
              <a:rPr>
                <a:latin typeface="Courier"/>
              </a:rPr>
              <a:t>iris3</a:t>
            </a:r>
            <a:r>
              <a:t> - a 3-dimensional array.</a:t>
            </a:r>
          </a:p>
          <a:p>
            <a:pPr lvl="0" indent="0">
              <a:buNone/>
            </a:pPr>
            <a:r>
              <a:rPr>
                <a:solidFill>
                  <a:srgbClr val="06287E"/>
                </a:solidFill>
                <a:latin typeface="Courier"/>
              </a:rPr>
              <a:t>head</a:t>
            </a:r>
            <a:r>
              <a:rPr>
                <a:latin typeface="Courier"/>
              </a:rPr>
              <a:t>(iris)</a:t>
            </a:r>
            <a:br/>
            <a:r>
              <a:rPr i="1">
                <a:solidFill>
                  <a:srgbClr val="BA2121"/>
                </a:solidFill>
                <a:latin typeface="Courier"/>
              </a:rPr>
              <a:t>##   Sepal.Length Sepal.Width Petal.Length Petal.Width Species</a:t>
            </a:r>
            <a:br/>
            <a:r>
              <a:rPr i="1">
                <a:solidFill>
                  <a:srgbClr val="BA2121"/>
                </a:solidFill>
                <a:latin typeface="Courier"/>
              </a:rPr>
              <a:t>## 1          5.1         3.5          1.4         0.2  setosa</a:t>
            </a:r>
            <a:br/>
            <a:r>
              <a:rPr i="1">
                <a:solidFill>
                  <a:srgbClr val="BA2121"/>
                </a:solidFill>
                <a:latin typeface="Courier"/>
              </a:rPr>
              <a:t>## 2          4.9         3.0          1.4         0.2  setosa</a:t>
            </a:r>
            <a:br/>
            <a:r>
              <a:rPr i="1">
                <a:solidFill>
                  <a:srgbClr val="BA2121"/>
                </a:solidFill>
                <a:latin typeface="Courier"/>
              </a:rPr>
              <a:t>## 3          4.7         3.2          1.3         0.2  setosa</a:t>
            </a:r>
            <a:br/>
            <a:r>
              <a:rPr i="1">
                <a:solidFill>
                  <a:srgbClr val="BA2121"/>
                </a:solidFill>
                <a:latin typeface="Courier"/>
              </a:rPr>
              <a:t>## 4          4.6         3.1          1.5         0.2  setosa</a:t>
            </a:r>
            <a:br/>
            <a:r>
              <a:rPr i="1">
                <a:solidFill>
                  <a:srgbClr val="BA2121"/>
                </a:solidFill>
                <a:latin typeface="Courier"/>
              </a:rPr>
              <a:t>## 5          5.0         3.6          1.4         0.2  setosa</a:t>
            </a:r>
            <a:br/>
            <a:r>
              <a:rPr i="1">
                <a:solidFill>
                  <a:srgbClr val="BA2121"/>
                </a:solidFill>
                <a:latin typeface="Courier"/>
              </a:rPr>
              <a:t>## 6          5.4         3.9          1.7         0.4  setosa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 -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dim</a:t>
            </a:r>
            <a:r>
              <a:rPr>
                <a:latin typeface="Courier"/>
              </a:rPr>
              <a:t>(iris)</a:t>
            </a:r>
            <a:br/>
            <a:r>
              <a:rPr i="1">
                <a:solidFill>
                  <a:srgbClr val="BA2121"/>
                </a:solidFill>
                <a:latin typeface="Courier"/>
              </a:rPr>
              <a:t>## [1] 150   5</a:t>
            </a:r>
            <a:br/>
            <a:r>
              <a:rPr>
                <a:solidFill>
                  <a:srgbClr val="06287E"/>
                </a:solidFill>
                <a:latin typeface="Courier"/>
              </a:rPr>
              <a:t>table</a:t>
            </a:r>
            <a:r>
              <a:rPr>
                <a:latin typeface="Courier"/>
              </a:rPr>
              <a:t>(iris</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 -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Now, let’s write this as a comma-separated file:</a:t>
            </a:r>
          </a:p>
          <a:p>
            <a:pPr lvl="0" indent="0">
              <a:buNone/>
            </a:pPr>
            <a:r>
              <a:rPr>
                <a:solidFill>
                  <a:srgbClr val="06287E"/>
                </a:solidFill>
                <a:latin typeface="Courier"/>
              </a:rPr>
              <a:t>dir.create</a:t>
            </a:r>
            <a:r>
              <a:rPr>
                <a:latin typeface="Courier"/>
              </a:rPr>
              <a:t>(</a:t>
            </a:r>
            <a:r>
              <a:rPr>
                <a:solidFill>
                  <a:srgbClr val="4070A0"/>
                </a:solidFill>
                <a:latin typeface="Courier"/>
              </a:rPr>
              <a:t>"dataAndSupportDocs"</a:t>
            </a:r>
            <a:r>
              <a:rPr>
                <a:latin typeface="Courier"/>
              </a:rPr>
              <a:t>,</a:t>
            </a:r>
            <a:r>
              <a:rPr>
                <a:solidFill>
                  <a:srgbClr val="7D9029"/>
                </a:solidFill>
                <a:latin typeface="Courier"/>
              </a:rPr>
              <a:t>showWarnings=</a:t>
            </a:r>
            <a:r>
              <a:rPr>
                <a:solidFill>
                  <a:srgbClr val="880000"/>
                </a:solidFill>
                <a:latin typeface="Courier"/>
              </a:rPr>
              <a:t>FALSE</a:t>
            </a:r>
            <a:r>
              <a:rPr>
                <a:latin typeface="Courier"/>
              </a:rPr>
              <a:t>)</a:t>
            </a:r>
            <a:br/>
            <a:r>
              <a:rPr>
                <a:latin typeface="Courier"/>
              </a:rPr>
              <a:t>  </a:t>
            </a:r>
            <a:r>
              <a:rPr i="1">
                <a:solidFill>
                  <a:srgbClr val="60A0B0"/>
                </a:solidFill>
                <a:latin typeface="Courier"/>
              </a:rPr>
              <a:t># creates a directory</a:t>
            </a:r>
            <a:br/>
            <a:br/>
            <a:r>
              <a:rPr>
                <a:solidFill>
                  <a:srgbClr val="06287E"/>
                </a:solidFill>
                <a:latin typeface="Courier"/>
              </a:rPr>
              <a:t>write.csv</a:t>
            </a:r>
            <a:r>
              <a:rPr>
                <a:latin typeface="Courier"/>
              </a:rPr>
              <a:t>(iris,</a:t>
            </a:r>
            <a:r>
              <a:rPr>
                <a:solidFill>
                  <a:srgbClr val="7D9029"/>
                </a:solidFill>
                <a:latin typeface="Courier"/>
              </a:rPr>
              <a:t>file=</a:t>
            </a:r>
            <a:r>
              <a:rPr>
                <a:solidFill>
                  <a:srgbClr val="4070A0"/>
                </a:solidFill>
                <a:latin typeface="Courier"/>
              </a:rPr>
              <a:t>"dataAndSupportDocs/iris.csv"</a:t>
            </a:r>
            <a:r>
              <a:rPr>
                <a:latin typeface="Courier"/>
              </a:rPr>
              <a:t>,</a:t>
            </a:r>
            <a:r>
              <a:rPr>
                <a:solidFill>
                  <a:srgbClr val="7D9029"/>
                </a:solidFill>
                <a:latin typeface="Courier"/>
              </a:rPr>
              <a:t>row.names=</a:t>
            </a:r>
            <a:r>
              <a:rPr>
                <a:solidFill>
                  <a:srgbClr val="880000"/>
                </a:solidFill>
                <a:latin typeface="Courier"/>
              </a:rPr>
              <a:t>FALSE</a:t>
            </a:r>
            <a:r>
              <a:rPr>
                <a:latin typeface="Courier"/>
              </a:rPr>
              <a:t>)</a:t>
            </a:r>
            <a:br/>
            <a:r>
              <a:rPr>
                <a:latin typeface="Courier"/>
              </a:rPr>
              <a:t>  </a:t>
            </a:r>
            <a:r>
              <a:rPr i="1">
                <a:solidFill>
                  <a:srgbClr val="60A0B0"/>
                </a:solidFill>
                <a:latin typeface="Courier"/>
              </a:rPr>
              <a:t># saves the data to a csv file</a:t>
            </a:r>
          </a:p>
          <a:p>
            <a:pPr marL="0" lvl="0" indent="0">
              <a:buNone/>
            </a:pPr>
            <a:r>
              <a:t>Check on your hard drive, you will now have a file named </a:t>
            </a:r>
            <a:r>
              <a:rPr>
                <a:latin typeface="Courier"/>
              </a:rPr>
              <a:t>iris.csv</a:t>
            </a:r>
            <a:r>
              <a:t> (inside a directory named </a:t>
            </a:r>
            <a:r>
              <a:rPr>
                <a:latin typeface="Courier"/>
              </a:rPr>
              <a:t>dataAndSupportDocs</a:t>
            </a:r>
            <a:r>
              <a:t>) which you can open with a text editor, Excel,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Reading data from disk</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Let’s suppose now that this file is our dataset and we want to load it into R so that we can work with it.</a:t>
            </a:r>
          </a:p>
          <a:p>
            <a:pPr marL="0" lvl="0" indent="0">
              <a:buNone/>
            </a:pPr>
            <a:r>
              <a:t>We need to read the content into memory (RAM) and assign it to an object in R that we can then manipulate or feed into different functions for analysis or visualisation.</a:t>
            </a:r>
          </a:p>
          <a:p>
            <a:pPr marL="0" lvl="0" indent="0">
              <a:buNone/>
            </a:pPr>
            <a:r>
              <a:t>For this we use the function </a:t>
            </a:r>
            <a:r>
              <a:rPr>
                <a:latin typeface="Courier"/>
              </a:rPr>
              <a:t>read.csv()</a:t>
            </a:r>
            <a:r>
              <a:t> and the assignment operator </a:t>
            </a:r>
            <a:r>
              <a:rPr>
                <a:latin typeface="Courier"/>
              </a:rPr>
              <a:t>&lt;-</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latin typeface="Courier"/>
              </a:rPr>
              <a:t>dat</a:t>
            </a:r>
            <a:r>
              <a:rPr>
                <a:solidFill>
                  <a:srgbClr val="007020"/>
                </a:solidFill>
                <a:latin typeface="Courier"/>
              </a:rPr>
              <a:t>&lt;-</a:t>
            </a:r>
            <a:r>
              <a:rPr>
                <a:solidFill>
                  <a:srgbClr val="06287E"/>
                </a:solidFill>
                <a:latin typeface="Courier"/>
              </a:rPr>
              <a:t>read.csv</a:t>
            </a:r>
            <a:r>
              <a:rPr>
                <a:latin typeface="Courier"/>
              </a:rPr>
              <a:t>(</a:t>
            </a:r>
            <a:r>
              <a:rPr>
                <a:solidFill>
                  <a:srgbClr val="4070A0"/>
                </a:solidFill>
                <a:latin typeface="Courier"/>
              </a:rPr>
              <a:t>"dataAndSupportDocs/iris.csv"</a:t>
            </a:r>
            <a:r>
              <a:rPr>
                <a:latin typeface="Courier"/>
              </a:rPr>
              <a:t>)</a:t>
            </a:r>
            <a:br/>
            <a:br/>
            <a:r>
              <a:rPr>
                <a:solidFill>
                  <a:srgbClr val="06287E"/>
                </a:solidFill>
                <a:latin typeface="Courier"/>
              </a:rPr>
              <a:t>head</a:t>
            </a:r>
            <a:r>
              <a:rPr>
                <a:latin typeface="Courier"/>
              </a:rPr>
              <a:t>(dat)</a:t>
            </a:r>
            <a:br/>
            <a:r>
              <a:rPr i="1">
                <a:solidFill>
                  <a:srgbClr val="BA2121"/>
                </a:solidFill>
                <a:latin typeface="Courier"/>
              </a:rPr>
              <a:t>##   Sepal.Length Sepal.Width Petal.Length Petal.Width Species</a:t>
            </a:r>
            <a:br/>
            <a:r>
              <a:rPr i="1">
                <a:solidFill>
                  <a:srgbClr val="BA2121"/>
                </a:solidFill>
                <a:latin typeface="Courier"/>
              </a:rPr>
              <a:t>## 1          5.1         3.5          1.4         0.2  setosa</a:t>
            </a:r>
            <a:br/>
            <a:r>
              <a:rPr i="1">
                <a:solidFill>
                  <a:srgbClr val="BA2121"/>
                </a:solidFill>
                <a:latin typeface="Courier"/>
              </a:rPr>
              <a:t>## 2          4.9         3.0          1.4         0.2  setosa</a:t>
            </a:r>
            <a:br/>
            <a:r>
              <a:rPr i="1">
                <a:solidFill>
                  <a:srgbClr val="BA2121"/>
                </a:solidFill>
                <a:latin typeface="Courier"/>
              </a:rPr>
              <a:t>## 3          4.7         3.2          1.3         0.2  setosa</a:t>
            </a:r>
            <a:br/>
            <a:r>
              <a:rPr i="1">
                <a:solidFill>
                  <a:srgbClr val="BA2121"/>
                </a:solidFill>
                <a:latin typeface="Courier"/>
              </a:rPr>
              <a:t>## 4          4.6         3.1          1.5         0.2  setosa</a:t>
            </a:r>
            <a:br/>
            <a:r>
              <a:rPr i="1">
                <a:solidFill>
                  <a:srgbClr val="BA2121"/>
                </a:solidFill>
                <a:latin typeface="Courier"/>
              </a:rPr>
              <a:t>## 5          5.0         3.6          1.4         0.2  setosa</a:t>
            </a:r>
            <a:br/>
            <a:r>
              <a:rPr i="1">
                <a:solidFill>
                  <a:srgbClr val="BA2121"/>
                </a:solidFill>
                <a:latin typeface="Courier"/>
              </a:rPr>
              <a:t>## 6          5.4         3.9          1.7         0.4  setosa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dim</a:t>
            </a:r>
            <a:r>
              <a:rPr>
                <a:latin typeface="Courier"/>
              </a:rPr>
              <a:t>(dat)</a:t>
            </a:r>
            <a:br/>
            <a:r>
              <a:rPr i="1">
                <a:solidFill>
                  <a:srgbClr val="BA2121"/>
                </a:solidFill>
                <a:latin typeface="Courier"/>
              </a:rPr>
              <a:t>## [1] 150   5</a:t>
            </a:r>
            <a:br/>
            <a:r>
              <a:rPr>
                <a:solidFill>
                  <a:srgbClr val="06287E"/>
                </a:solidFill>
                <a:latin typeface="Courier"/>
              </a:rPr>
              <a:t>table</a:t>
            </a:r>
            <a:r>
              <a:rPr>
                <a:latin typeface="Courier"/>
              </a:rPr>
              <a:t>(dat</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There are alternatives: e.g. the more general function </a:t>
            </a:r>
            <a:r>
              <a:rPr>
                <a:latin typeface="Courier"/>
              </a:rPr>
              <a:t>read.table()</a:t>
            </a:r>
            <a:r>
              <a:t>.</a:t>
            </a:r>
          </a:p>
          <a:p>
            <a:pPr lvl="0" indent="0">
              <a:buNone/>
            </a:pPr>
            <a:r>
              <a:rPr>
                <a:latin typeface="Courier"/>
              </a:rPr>
              <a:t>dat2</a:t>
            </a:r>
            <a:r>
              <a:rPr>
                <a:solidFill>
                  <a:srgbClr val="007020"/>
                </a:solidFill>
                <a:latin typeface="Courier"/>
              </a:rPr>
              <a:t>&lt;-</a:t>
            </a:r>
            <a:r>
              <a:rPr>
                <a:solidFill>
                  <a:srgbClr val="06287E"/>
                </a:solidFill>
                <a:latin typeface="Courier"/>
              </a:rPr>
              <a:t>read.table</a:t>
            </a:r>
            <a:r>
              <a:rPr>
                <a:latin typeface="Courier"/>
              </a:rPr>
              <a:t>(</a:t>
            </a:r>
            <a:r>
              <a:rPr>
                <a:solidFill>
                  <a:srgbClr val="7D9029"/>
                </a:solidFill>
                <a:latin typeface="Courier"/>
              </a:rPr>
              <a:t>sep=</a:t>
            </a:r>
            <a:r>
              <a:rPr>
                <a:solidFill>
                  <a:srgbClr val="4070A0"/>
                </a:solidFill>
                <a:latin typeface="Courier"/>
              </a:rPr>
              <a:t>","</a:t>
            </a:r>
            <a:r>
              <a:rPr>
                <a:latin typeface="Courier"/>
              </a:rPr>
              <a:t>,</a:t>
            </a:r>
            <a:r>
              <a:rPr>
                <a:solidFill>
                  <a:srgbClr val="7D9029"/>
                </a:solidFill>
                <a:latin typeface="Courier"/>
              </a:rPr>
              <a:t>header=</a:t>
            </a:r>
            <a:r>
              <a:rPr>
                <a:latin typeface="Courier"/>
              </a:rPr>
              <a:t>T,</a:t>
            </a:r>
            <a:r>
              <a:rPr>
                <a:solidFill>
                  <a:srgbClr val="7D9029"/>
                </a:solidFill>
                <a:latin typeface="Courier"/>
              </a:rPr>
              <a:t>file=</a:t>
            </a:r>
            <a:r>
              <a:rPr>
                <a:solidFill>
                  <a:srgbClr val="4070A0"/>
                </a:solidFill>
                <a:latin typeface="Courier"/>
              </a:rPr>
              <a:t>"dataAndSupportDocs/iris.csv"</a:t>
            </a:r>
            <a:r>
              <a:rPr>
                <a:latin typeface="Courier"/>
              </a:rPr>
              <a:t>)</a:t>
            </a:r>
            <a:br/>
            <a:r>
              <a:rPr>
                <a:solidFill>
                  <a:srgbClr val="06287E"/>
                </a:solidFill>
                <a:latin typeface="Courier"/>
              </a:rPr>
              <a:t>dim</a:t>
            </a:r>
            <a:r>
              <a:rPr>
                <a:latin typeface="Courier"/>
              </a:rPr>
              <a:t>(dat2)</a:t>
            </a:r>
            <a:br/>
            <a:r>
              <a:rPr i="1">
                <a:solidFill>
                  <a:srgbClr val="BA2121"/>
                </a:solidFill>
                <a:latin typeface="Courier"/>
              </a:rPr>
              <a:t>## [1] 150   5</a:t>
            </a:r>
            <a:br/>
            <a:r>
              <a:rPr>
                <a:solidFill>
                  <a:srgbClr val="06287E"/>
                </a:solidFill>
                <a:latin typeface="Courier"/>
              </a:rPr>
              <a:t>table</a:t>
            </a:r>
            <a:r>
              <a:rPr>
                <a:latin typeface="Courier"/>
              </a:rPr>
              <a:t>(dat2</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Binary files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28</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 - binary files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You can also save to a binary, R format file.</a:t>
            </a:r>
          </a:p>
          <a:p>
            <a:pPr marL="0" lvl="0" indent="0">
              <a:buNone/>
            </a:pPr>
            <a:r>
              <a:t>This takes up less space on the hard drive and loads faster.</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save</a:t>
            </a:r>
            <a:r>
              <a:rPr>
                <a:latin typeface="Courier"/>
              </a:rPr>
              <a:t>(iris,</a:t>
            </a:r>
            <a:r>
              <a:rPr>
                <a:solidFill>
                  <a:srgbClr val="7D9029"/>
                </a:solidFill>
                <a:latin typeface="Courier"/>
              </a:rPr>
              <a:t>file=</a:t>
            </a:r>
            <a:r>
              <a:rPr>
                <a:solidFill>
                  <a:srgbClr val="4070A0"/>
                </a:solidFill>
                <a:latin typeface="Courier"/>
              </a:rPr>
              <a:t>"dataAndSupportDocs/iris.RData"</a:t>
            </a:r>
            <a:r>
              <a:rPr>
                <a:latin typeface="Courier"/>
              </a:rPr>
              <a:t>) </a:t>
            </a:r>
            <a:r>
              <a:rPr i="1">
                <a:solidFill>
                  <a:srgbClr val="60A0B0"/>
                </a:solidFill>
                <a:latin typeface="Courier"/>
              </a:rPr>
              <a:t># preserves variable name</a:t>
            </a:r>
            <a:br/>
            <a:r>
              <a:rPr>
                <a:solidFill>
                  <a:srgbClr val="06287E"/>
                </a:solidFill>
                <a:latin typeface="Courier"/>
              </a:rPr>
              <a:t>saveRDS</a:t>
            </a:r>
            <a:r>
              <a:rPr>
                <a:latin typeface="Courier"/>
              </a:rPr>
              <a:t>(iris,</a:t>
            </a:r>
            <a:r>
              <a:rPr>
                <a:solidFill>
                  <a:srgbClr val="7D9029"/>
                </a:solidFill>
                <a:latin typeface="Courier"/>
              </a:rPr>
              <a:t>file=</a:t>
            </a:r>
            <a:r>
              <a:rPr>
                <a:solidFill>
                  <a:srgbClr val="4070A0"/>
                </a:solidFill>
                <a:latin typeface="Courier"/>
              </a:rPr>
              <a:t>"dataAndSupportDocs/iris.rds"</a:t>
            </a:r>
            <a:r>
              <a:rPr>
                <a:latin typeface="Courier"/>
              </a:rPr>
              <a:t>) </a:t>
            </a:r>
            <a:r>
              <a:rPr i="1">
                <a:solidFill>
                  <a:srgbClr val="60A0B0"/>
                </a:solidFill>
                <a:latin typeface="Courier"/>
              </a:rPr>
              <a:t># does not preserve variable name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Preliminaries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Course website / GitHub: </a:t>
            </a:r>
            <a:r>
              <a:rPr>
                <a:hlinkClick r:id="rId2"/>
              </a:rPr>
              <a:t>https://github.com/mlw-stats/LIGHT_CSW2</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hlinkClick r:id="rId2"/>
            </a:endParaRPr>
          </a:p>
          <a:p>
            <a:pPr lvl="0"/>
            <a:r>
              <a:t>Housekeeping</a:t>
            </a:r>
          </a:p>
          <a:p>
            <a:pPr lvl="1"/>
            <a:r>
              <a:t>Refreshments &amp; lunch</a:t>
            </a:r>
          </a:p>
          <a:p>
            <a:pPr lvl="1"/>
            <a:r>
              <a:t>Fire exits &amp; bathrooms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 - binary files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rPr>
                <a:latin typeface="Courier"/>
              </a:rPr>
              <a:t>load()</a:t>
            </a:r>
            <a:r>
              <a:t> for saved workspaces and objects saved using </a:t>
            </a:r>
            <a:r>
              <a:rPr>
                <a:latin typeface="Courier"/>
              </a:rPr>
              <a:t>save()</a:t>
            </a:r>
            <a:r>
              <a:t>. Object names in R will be the same as when they were saved, no object assignment:</a:t>
            </a:r>
          </a:p>
          <a:p>
            <a:pPr lvl="0" indent="0">
              <a:buNone/>
            </a:pPr>
            <a:r>
              <a:rPr>
                <a:solidFill>
                  <a:srgbClr val="06287E"/>
                </a:solidFill>
                <a:latin typeface="Courier"/>
              </a:rPr>
              <a:t>load</a:t>
            </a:r>
            <a:r>
              <a:rPr>
                <a:latin typeface="Courier"/>
              </a:rPr>
              <a:t>(</a:t>
            </a:r>
            <a:r>
              <a:rPr>
                <a:solidFill>
                  <a:srgbClr val="4070A0"/>
                </a:solidFill>
                <a:latin typeface="Courier"/>
              </a:rPr>
              <a:t>"dataAndSupportDocs/iris.RData"</a:t>
            </a:r>
            <a:r>
              <a:rPr>
                <a:latin typeface="Courier"/>
              </a:rPr>
              <a:t>)</a:t>
            </a:r>
          </a:p>
          <a:p>
            <a:pPr lvl="0"/>
            <a:r>
              <a:rPr>
                <a:latin typeface="Courier"/>
              </a:rPr>
              <a:t>readRDS()</a:t>
            </a:r>
            <a:r>
              <a:t> for objects saved using </a:t>
            </a:r>
            <a:r>
              <a:rPr>
                <a:latin typeface="Courier"/>
              </a:rPr>
              <a:t>saveRDS()</a:t>
            </a:r>
            <a:r>
              <a:t>. Need to assign to an object:</a:t>
            </a:r>
          </a:p>
          <a:p>
            <a:pPr lvl="0" indent="0">
              <a:buNone/>
            </a:pPr>
            <a:r>
              <a:rPr>
                <a:latin typeface="Courier"/>
              </a:rPr>
              <a:t>obj</a:t>
            </a:r>
            <a:r>
              <a:rPr>
                <a:solidFill>
                  <a:srgbClr val="007020"/>
                </a:solidFill>
                <a:latin typeface="Courier"/>
              </a:rPr>
              <a:t>&lt;-</a:t>
            </a:r>
            <a:r>
              <a:rPr>
                <a:solidFill>
                  <a:srgbClr val="06287E"/>
                </a:solidFill>
                <a:latin typeface="Courier"/>
              </a:rPr>
              <a:t>readRDS</a:t>
            </a:r>
            <a:r>
              <a:rPr>
                <a:latin typeface="Courier"/>
              </a:rPr>
              <a:t>(</a:t>
            </a:r>
            <a:r>
              <a:rPr>
                <a:solidFill>
                  <a:srgbClr val="4070A0"/>
                </a:solidFill>
                <a:latin typeface="Courier"/>
              </a:rPr>
              <a:t>"dataAndSupportDocs/iris.rds"</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Other formats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 - Other formats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library</a:t>
            </a:r>
            <a:r>
              <a:rPr>
                <a:latin typeface="Courier"/>
              </a:rPr>
              <a:t>(foreign)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latin typeface="Courier"/>
            </a:endParaRPr>
          </a:p>
          <a:p>
            <a:pPr lvl="0"/>
            <a:r>
              <a:t>Stata (up to Stata 12 dta format)</a:t>
            </a:r>
          </a:p>
          <a:p>
            <a:pPr lvl="0"/>
            <a:r>
              <a:t>SPSS</a:t>
            </a:r>
          </a:p>
          <a:p>
            <a:pPr lvl="0"/>
            <a:r>
              <a:t>Epi Info</a:t>
            </a:r>
          </a:p>
          <a:p>
            <a:pPr lvl="0"/>
            <a:r>
              <a:t>Minitab</a:t>
            </a:r>
          </a:p>
          <a:p>
            <a:pPr lvl="0"/>
            <a:r>
              <a:t>Octave / Matlab</a:t>
            </a:r>
          </a:p>
          <a:p>
            <a:pPr lvl="0"/>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Stata</a:t>
            </a:r>
            <a:r>
              <a:t> dta format versions can be painful</a:t>
            </a:r>
          </a:p>
          <a:p>
            <a:pPr lvl="0" indent="0">
              <a:buNone/>
            </a:pPr>
            <a:r>
              <a:rPr>
                <a:solidFill>
                  <a:srgbClr val="06287E"/>
                </a:solidFill>
                <a:latin typeface="Courier"/>
              </a:rPr>
              <a:t>library</a:t>
            </a:r>
            <a:r>
              <a:rPr>
                <a:latin typeface="Courier"/>
              </a:rPr>
              <a:t>(readstata13)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Reading and writing data - Other formats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Excel and other spreadsheets</a:t>
            </a:r>
          </a:p>
          <a:p>
            <a:pPr lvl="0"/>
            <a:r>
              <a:t>Tricky: several sheets, formulae, macros, …</a:t>
            </a:r>
          </a:p>
          <a:p>
            <a:pPr lvl="0"/>
            <a:r>
              <a:t>Best: export as text file</a:t>
            </a:r>
          </a:p>
          <a:p>
            <a:pPr lvl="0"/>
            <a:r>
              <a:t>Otherwise:</a:t>
            </a:r>
          </a:p>
          <a:p>
            <a:pPr lvl="0" indent="0">
              <a:buNone/>
            </a:pPr>
            <a:r>
              <a:rPr>
                <a:solidFill>
                  <a:srgbClr val="06287E"/>
                </a:solidFill>
                <a:latin typeface="Courier"/>
              </a:rPr>
              <a:t>library</a:t>
            </a:r>
            <a:r>
              <a:rPr>
                <a:latin typeface="Courier"/>
              </a:rPr>
              <a:t>(xlsx)</a:t>
            </a:r>
            <a:br/>
            <a:r>
              <a:rPr>
                <a:solidFill>
                  <a:srgbClr val="06287E"/>
                </a:solidFill>
                <a:latin typeface="Courier"/>
              </a:rPr>
              <a:t>library</a:t>
            </a:r>
            <a:r>
              <a:rPr>
                <a:latin typeface="Courier"/>
              </a:rPr>
              <a:t>(XLConnect)</a:t>
            </a:r>
            <a:br/>
            <a:r>
              <a:rPr>
                <a:solidFill>
                  <a:srgbClr val="06287E"/>
                </a:solidFill>
                <a:latin typeface="Courier"/>
              </a:rPr>
              <a:t>library</a:t>
            </a:r>
            <a:r>
              <a:rPr>
                <a:latin typeface="Courier"/>
              </a:rPr>
              <a:t>(readxl) </a:t>
            </a:r>
            <a:r>
              <a:rPr i="1">
                <a:solidFill>
                  <a:srgbClr val="60A0B0"/>
                </a:solidFill>
                <a:latin typeface="Courier"/>
              </a:rPr>
              <a:t># the most commonly used of these</a:t>
            </a:r>
          </a:p>
          <a:p>
            <a:pPr marL="0" lvl="0" indent="0">
              <a:buNone/>
            </a:pPr>
            <a:r>
              <a:t>Can also write Excel formats:</a:t>
            </a:r>
          </a:p>
          <a:p>
            <a:pPr lvl="0" indent="0">
              <a:buNone/>
            </a:pPr>
            <a:r>
              <a:rPr>
                <a:solidFill>
                  <a:srgbClr val="06287E"/>
                </a:solidFill>
                <a:latin typeface="Courier"/>
              </a:rPr>
              <a:t>library</a:t>
            </a:r>
            <a:r>
              <a:rPr>
                <a:latin typeface="Courier"/>
              </a:rPr>
              <a:t>(xlsx)</a:t>
            </a:r>
            <a:br/>
            <a:r>
              <a:rPr>
                <a:solidFill>
                  <a:srgbClr val="06287E"/>
                </a:solidFill>
                <a:latin typeface="Courier"/>
              </a:rPr>
              <a:t>library</a:t>
            </a:r>
            <a:r>
              <a:rPr>
                <a:latin typeface="Courier"/>
              </a:rPr>
              <a:t>(dataframes2xls) </a:t>
            </a:r>
            <a:r>
              <a:rPr i="1">
                <a:solidFill>
                  <a:srgbClr val="60A0B0"/>
                </a:solidFill>
                <a:latin typeface="Courier"/>
              </a:rPr>
              <a:t># xls only</a:t>
            </a:r>
            <a:br/>
            <a:r>
              <a:rPr>
                <a:solidFill>
                  <a:srgbClr val="06287E"/>
                </a:solidFill>
                <a:latin typeface="Courier"/>
              </a:rPr>
              <a:t>library</a:t>
            </a:r>
            <a:r>
              <a:rPr>
                <a:latin typeface="Courier"/>
              </a:rPr>
              <a:t>(WriteXLS) </a:t>
            </a:r>
            <a:r>
              <a:rPr i="1">
                <a:solidFill>
                  <a:srgbClr val="60A0B0"/>
                </a:solidFill>
                <a:latin typeface="Courier"/>
              </a:rPr>
              <a:t># xls only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Working with data</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Data &amp; object types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 variable has one of 4 levels of measurement:</a:t>
            </a:r>
          </a:p>
          <a:p>
            <a:pPr lvl="0"/>
            <a:r>
              <a:rPr b="1"/>
              <a:t>nominal</a:t>
            </a:r>
            <a:r>
              <a:t> - classifies observations into different categories</a:t>
            </a:r>
          </a:p>
          <a:p>
            <a:pPr lvl="1"/>
            <a:r>
              <a:t>alive / dead</a:t>
            </a:r>
          </a:p>
          <a:p>
            <a:pPr lvl="1"/>
            <a:r>
              <a:t>human, fish, goat, bird</a:t>
            </a:r>
          </a:p>
          <a:p>
            <a:pPr lvl="0"/>
            <a:r>
              <a:rPr b="1"/>
              <a:t>ordinal</a:t>
            </a:r>
            <a:r>
              <a:t> - different categories, but categories are ordered</a:t>
            </a:r>
          </a:p>
          <a:p>
            <a:pPr lvl="1"/>
            <a:r>
              <a:t>low, medium, high</a:t>
            </a:r>
          </a:p>
          <a:p>
            <a:pPr lvl="0"/>
            <a:r>
              <a:rPr b="1"/>
              <a:t>interval</a:t>
            </a:r>
            <a:r>
              <a:t> - ordered data with degree of difference; ratios not meaningful</a:t>
            </a:r>
          </a:p>
          <a:p>
            <a:pPr lvl="1"/>
            <a:r>
              <a:t>temperature in centigrade: difference betwen 10</a:t>
            </a:r>
            <a:r>
              <a:rPr baseline="30000"/>
              <a:t>o</a:t>
            </a:r>
            <a:r>
              <a:t> and 20</a:t>
            </a:r>
            <a:r>
              <a:rPr baseline="30000"/>
              <a:t>o</a:t>
            </a:r>
            <a:r>
              <a:t> same as between 50</a:t>
            </a:r>
            <a:r>
              <a:rPr baseline="30000"/>
              <a:t>o</a:t>
            </a:r>
            <a:r>
              <a:t> and 60</a:t>
            </a:r>
            <a:r>
              <a:rPr baseline="30000"/>
              <a:t>o</a:t>
            </a:r>
            <a:r>
              <a:t> but 20</a:t>
            </a:r>
            <a:r>
              <a:rPr baseline="30000"/>
              <a:t>o</a:t>
            </a:r>
            <a:r>
              <a:t> not twice as hot as 10</a:t>
            </a:r>
            <a:r>
              <a:rPr baseline="30000"/>
              <a:t>o</a:t>
            </a:r>
          </a:p>
          <a:p>
            <a:pPr lvl="0"/>
            <a:r>
              <a:rPr b="1"/>
              <a:t>ratio</a:t>
            </a:r>
            <a:r>
              <a:t> - interval data with a unique, non arbitrary zero value; ratios meaningful</a:t>
            </a:r>
          </a:p>
          <a:p>
            <a:pPr lvl="1"/>
            <a:r>
              <a:t>temperature in Kelvin</a:t>
            </a:r>
          </a:p>
          <a:p>
            <a:pPr lvl="1"/>
            <a:r>
              <a:t>length</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R supports the following data types:</a:t>
            </a:r>
          </a:p>
          <a:p>
            <a:pPr lvl="0"/>
            <a:r>
              <a:rPr b="1"/>
              <a:t>Character</a:t>
            </a:r>
          </a:p>
          <a:p>
            <a:pPr lvl="0" indent="0">
              <a:buNone/>
            </a:pPr>
            <a:r>
              <a:rPr>
                <a:latin typeface="Courier"/>
              </a:rPr>
              <a:t>a</a:t>
            </a:r>
            <a:r>
              <a:rPr>
                <a:solidFill>
                  <a:srgbClr val="007020"/>
                </a:solidFill>
                <a:latin typeface="Courier"/>
              </a:rPr>
              <a:t>&lt;-</a:t>
            </a:r>
            <a:r>
              <a:rPr>
                <a:solidFill>
                  <a:srgbClr val="06287E"/>
                </a:solidFill>
                <a:latin typeface="Courier"/>
              </a:rPr>
              <a:t>c</a:t>
            </a:r>
            <a:r>
              <a:rPr>
                <a:latin typeface="Courier"/>
              </a:rPr>
              <a:t>(</a:t>
            </a:r>
            <a:r>
              <a:rPr>
                <a:solidFill>
                  <a:srgbClr val="4070A0"/>
                </a:solidFill>
                <a:latin typeface="Courier"/>
              </a:rPr>
              <a:t>"male"</a:t>
            </a:r>
            <a:r>
              <a:rPr>
                <a:latin typeface="Courier"/>
              </a:rPr>
              <a:t>,</a:t>
            </a:r>
            <a:r>
              <a:rPr>
                <a:solidFill>
                  <a:srgbClr val="4070A0"/>
                </a:solidFill>
                <a:latin typeface="Courier"/>
              </a:rPr>
              <a:t>"female"</a:t>
            </a:r>
            <a:r>
              <a:rPr>
                <a:latin typeface="Courier"/>
              </a:rPr>
              <a:t>)</a:t>
            </a:r>
          </a:p>
          <a:p>
            <a:pPr lvl="0"/>
            <a:r>
              <a:rPr b="1"/>
              <a:t>Integer</a:t>
            </a:r>
          </a:p>
          <a:p>
            <a:pPr lvl="0" indent="0">
              <a:buNone/>
            </a:pPr>
            <a:r>
              <a:rPr>
                <a:latin typeface="Courier"/>
              </a:rPr>
              <a:t>b</a:t>
            </a:r>
            <a:r>
              <a:rPr>
                <a:solidFill>
                  <a:srgbClr val="007020"/>
                </a:solidFill>
                <a:latin typeface="Courier"/>
              </a:rPr>
              <a:t>&lt;-</a:t>
            </a:r>
            <a:r>
              <a:rPr>
                <a:solidFill>
                  <a:srgbClr val="40A070"/>
                </a:solidFill>
                <a:latin typeface="Courier"/>
              </a:rPr>
              <a:t>1</a:t>
            </a:r>
            <a:r>
              <a:rPr>
                <a:solidFill>
                  <a:srgbClr val="4070A0"/>
                </a:solidFill>
                <a:latin typeface="Courier"/>
              </a:rPr>
              <a:t>:</a:t>
            </a:r>
            <a:r>
              <a:rPr>
                <a:solidFill>
                  <a:srgbClr val="40A070"/>
                </a:solidFill>
                <a:latin typeface="Courier"/>
              </a:rPr>
              <a:t>4</a:t>
            </a:r>
          </a:p>
          <a:p>
            <a:pPr lvl="0"/>
            <a:r>
              <a:rPr b="1"/>
              <a:t>Numeric / double</a:t>
            </a:r>
          </a:p>
          <a:p>
            <a:pPr lvl="0" indent="0">
              <a:buNone/>
            </a:pPr>
            <a:r>
              <a:rPr>
                <a:latin typeface="Courier"/>
              </a:rPr>
              <a:t>c</a:t>
            </a:r>
            <a:r>
              <a:rPr>
                <a:solidFill>
                  <a:srgbClr val="007020"/>
                </a:solidFill>
                <a:latin typeface="Courier"/>
              </a:rPr>
              <a:t>&lt;-</a:t>
            </a:r>
            <a:r>
              <a:rPr>
                <a:solidFill>
                  <a:srgbClr val="40A070"/>
                </a:solidFill>
                <a:latin typeface="Courier"/>
              </a:rPr>
              <a:t>8</a:t>
            </a:r>
            <a:r>
              <a:rPr>
                <a:solidFill>
                  <a:srgbClr val="4070A0"/>
                </a:solidFill>
                <a:latin typeface="Courier"/>
              </a:rPr>
              <a:t>/</a:t>
            </a:r>
            <a:r>
              <a:rPr>
                <a:solidFill>
                  <a:srgbClr val="40A070"/>
                </a:solidFill>
                <a:latin typeface="Courier"/>
              </a:rPr>
              <a:t>11</a:t>
            </a:r>
            <a:br/>
            <a:r>
              <a:rPr>
                <a:latin typeface="Courier"/>
              </a:rPr>
              <a:t>d</a:t>
            </a:r>
            <a:r>
              <a:rPr>
                <a:solidFill>
                  <a:srgbClr val="007020"/>
                </a:solidFill>
                <a:latin typeface="Courier"/>
              </a:rPr>
              <a:t>&lt;-</a:t>
            </a:r>
            <a:r>
              <a:rPr>
                <a:latin typeface="Courier"/>
              </a:rPr>
              <a:t>pi</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rPr b="1"/>
              <a:t>Logical / boolean</a:t>
            </a:r>
          </a:p>
          <a:p>
            <a:pPr lvl="0" indent="0">
              <a:buNone/>
            </a:pPr>
            <a:r>
              <a:rPr>
                <a:latin typeface="Courier"/>
              </a:rPr>
              <a:t>e</a:t>
            </a:r>
            <a:r>
              <a:rPr>
                <a:solidFill>
                  <a:srgbClr val="007020"/>
                </a:solidFill>
                <a:latin typeface="Courier"/>
              </a:rPr>
              <a:t>&lt;-</a:t>
            </a:r>
            <a:r>
              <a:rPr>
                <a:solidFill>
                  <a:srgbClr val="40A070"/>
                </a:solidFill>
                <a:latin typeface="Courier"/>
              </a:rPr>
              <a:t>1</a:t>
            </a:r>
            <a:r>
              <a:rPr>
                <a:solidFill>
                  <a:srgbClr val="4070A0"/>
                </a:solidFill>
                <a:latin typeface="Courier"/>
              </a:rPr>
              <a:t>:</a:t>
            </a:r>
            <a:r>
              <a:rPr>
                <a:solidFill>
                  <a:srgbClr val="40A070"/>
                </a:solidFill>
                <a:latin typeface="Courier"/>
              </a:rPr>
              <a:t>10</a:t>
            </a:r>
            <a:r>
              <a:rPr>
                <a:latin typeface="Courier"/>
              </a:rPr>
              <a:t> </a:t>
            </a:r>
            <a:r>
              <a:rPr>
                <a:solidFill>
                  <a:srgbClr val="4070A0"/>
                </a:solidFill>
                <a:latin typeface="Courier"/>
              </a:rPr>
              <a:t>%%</a:t>
            </a:r>
            <a:r>
              <a:rPr>
                <a:latin typeface="Courier"/>
              </a:rPr>
              <a:t> </a:t>
            </a:r>
            <a:r>
              <a:rPr>
                <a:solidFill>
                  <a:srgbClr val="40A070"/>
                </a:solidFill>
                <a:latin typeface="Courier"/>
              </a:rPr>
              <a:t>2</a:t>
            </a:r>
            <a:r>
              <a:rPr>
                <a:latin typeface="Courier"/>
              </a:rPr>
              <a:t> </a:t>
            </a:r>
            <a:r>
              <a:rPr>
                <a:solidFill>
                  <a:srgbClr val="4070A0"/>
                </a:solidFill>
                <a:latin typeface="Courier"/>
              </a:rPr>
              <a:t>==</a:t>
            </a:r>
            <a:r>
              <a:rPr>
                <a:latin typeface="Courier"/>
              </a:rPr>
              <a:t> </a:t>
            </a:r>
            <a:r>
              <a:rPr>
                <a:solidFill>
                  <a:srgbClr val="40A070"/>
                </a:solidFill>
                <a:latin typeface="Courier"/>
              </a:rPr>
              <a:t>0</a:t>
            </a:r>
            <a:br/>
            <a:r>
              <a:rPr>
                <a:latin typeface="Courier"/>
              </a:rPr>
              <a:t>f</a:t>
            </a:r>
            <a:r>
              <a:rPr>
                <a:solidFill>
                  <a:srgbClr val="007020"/>
                </a:solidFill>
                <a:latin typeface="Courier"/>
              </a:rPr>
              <a:t>&lt;-</a:t>
            </a:r>
            <a:r>
              <a:rPr>
                <a:solidFill>
                  <a:srgbClr val="880000"/>
                </a:solidFill>
                <a:latin typeface="Courier"/>
              </a:rPr>
              <a:t>TRUE</a:t>
            </a:r>
            <a:br/>
            <a:r>
              <a:rPr>
                <a:latin typeface="Courier"/>
              </a:rPr>
              <a:t>g</a:t>
            </a:r>
            <a:r>
              <a:rPr>
                <a:solidFill>
                  <a:srgbClr val="007020"/>
                </a:solidFill>
                <a:latin typeface="Courier"/>
              </a:rPr>
              <a:t>&lt;-</a:t>
            </a:r>
            <a:r>
              <a:rPr>
                <a:solidFill>
                  <a:srgbClr val="40A070"/>
                </a:solidFill>
                <a:latin typeface="Courier"/>
              </a:rPr>
              <a:t>4</a:t>
            </a:r>
            <a:r>
              <a:rPr>
                <a:solidFill>
                  <a:srgbClr val="4070A0"/>
                </a:solidFill>
                <a:latin typeface="Courier"/>
              </a:rPr>
              <a:t>&lt;</a:t>
            </a:r>
            <a:r>
              <a:rPr>
                <a:solidFill>
                  <a:srgbClr val="40A070"/>
                </a:solidFill>
                <a:latin typeface="Courier"/>
              </a:rPr>
              <a:t>2</a:t>
            </a:r>
          </a:p>
          <a:p>
            <a:pPr lvl="0"/>
            <a:r>
              <a:rPr b="1"/>
              <a:t>Factor / nominal</a:t>
            </a:r>
          </a:p>
          <a:p>
            <a:pPr lvl="0" indent="0">
              <a:buNone/>
            </a:pPr>
            <a:r>
              <a:rPr>
                <a:latin typeface="Courier"/>
              </a:rPr>
              <a:t>h</a:t>
            </a:r>
            <a:r>
              <a:rPr>
                <a:solidFill>
                  <a:srgbClr val="007020"/>
                </a:solidFill>
                <a:latin typeface="Courier"/>
              </a:rPr>
              <a:t>&lt;-</a:t>
            </a:r>
            <a:r>
              <a:rPr>
                <a:solidFill>
                  <a:srgbClr val="06287E"/>
                </a:solidFill>
                <a:latin typeface="Courier"/>
              </a:rPr>
              <a:t>factor</a:t>
            </a:r>
            <a:r>
              <a:rPr>
                <a:latin typeface="Courier"/>
              </a:rPr>
              <a:t>(</a:t>
            </a:r>
            <a:r>
              <a:rPr>
                <a:solidFill>
                  <a:srgbClr val="06287E"/>
                </a:solidFill>
                <a:latin typeface="Courier"/>
              </a:rPr>
              <a:t>sample</a:t>
            </a:r>
            <a:r>
              <a:rPr>
                <a:latin typeface="Courier"/>
              </a:rPr>
              <a:t>(a,</a:t>
            </a:r>
            <a:r>
              <a:rPr>
                <a:solidFill>
                  <a:srgbClr val="7D9029"/>
                </a:solidFill>
                <a:latin typeface="Courier"/>
              </a:rPr>
              <a:t>size=</a:t>
            </a:r>
            <a:r>
              <a:rPr>
                <a:solidFill>
                  <a:srgbClr val="40A070"/>
                </a:solidFill>
                <a:latin typeface="Courier"/>
              </a:rPr>
              <a:t>20</a:t>
            </a:r>
            <a:r>
              <a:rPr>
                <a:latin typeface="Courier"/>
              </a:rPr>
              <a:t>,</a:t>
            </a:r>
            <a:r>
              <a:rPr>
                <a:solidFill>
                  <a:srgbClr val="7D9029"/>
                </a:solidFill>
                <a:latin typeface="Courier"/>
              </a:rPr>
              <a:t>replace=</a:t>
            </a:r>
            <a:r>
              <a:rPr>
                <a:latin typeface="Courier"/>
              </a:rPr>
              <a:t>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Dates &amp; date-times</a:t>
            </a:r>
          </a:p>
          <a:p>
            <a:pPr marL="0" lvl="0" indent="0">
              <a:buNone/>
            </a:pPr>
            <a:r>
              <a:t>Dates are a special type of data and require special functions to work with. By far the most helpful package is </a:t>
            </a:r>
            <a:r>
              <a:rPr>
                <a:latin typeface="Courier"/>
              </a:rPr>
              <a:t>lubridate</a:t>
            </a:r>
            <a:r>
              <a:t>. It allows you to easily parse date format, using functions like </a:t>
            </a:r>
            <a:r>
              <a:rPr>
                <a:latin typeface="Courier"/>
              </a:rPr>
              <a:t>ymd()</a:t>
            </a:r>
            <a:r>
              <a:t>, </a:t>
            </a:r>
            <a:r>
              <a:rPr>
                <a:latin typeface="Courier"/>
              </a:rPr>
              <a:t>ymd_hms()</a:t>
            </a:r>
            <a:r>
              <a:t>, </a:t>
            </a:r>
            <a:r>
              <a:rPr>
                <a:latin typeface="Courier"/>
              </a:rPr>
              <a:t>ym()</a:t>
            </a:r>
            <a:r>
              <a:t>…</a:t>
            </a:r>
          </a:p>
          <a:p>
            <a:pPr marL="0" lvl="0" indent="0">
              <a:buNone/>
            </a:pPr>
            <a:r>
              <a:t>See the </a:t>
            </a:r>
            <a:r>
              <a:rPr>
                <a:hlinkClick r:id="rId2"/>
              </a:rPr>
              <a:t>lubridate cheat sheet</a:t>
            </a:r>
            <a:r>
              <a:t> for more information.</a:t>
            </a:r>
          </a:p>
          <a:p>
            <a:pPr lvl="0" indent="0">
              <a:buNone/>
            </a:pPr>
            <a:r>
              <a:rPr>
                <a:solidFill>
                  <a:srgbClr val="06287E"/>
                </a:solidFill>
                <a:latin typeface="Courier"/>
              </a:rPr>
              <a:t>ymd</a:t>
            </a:r>
            <a:r>
              <a:rPr>
                <a:latin typeface="Courier"/>
              </a:rPr>
              <a:t>(</a:t>
            </a:r>
            <a:r>
              <a:rPr>
                <a:solidFill>
                  <a:srgbClr val="4070A0"/>
                </a:solidFill>
                <a:latin typeface="Courier"/>
              </a:rPr>
              <a:t>"2022-06-04"</a:t>
            </a:r>
            <a:r>
              <a:rPr>
                <a:latin typeface="Courier"/>
              </a:rPr>
              <a:t>)</a:t>
            </a:r>
            <a:br/>
            <a:r>
              <a:rPr i="1">
                <a:solidFill>
                  <a:srgbClr val="BA2121"/>
                </a:solidFill>
                <a:latin typeface="Courier"/>
              </a:rPr>
              <a:t>## [1] "2022-06-04"</a:t>
            </a:r>
            <a:br/>
            <a:br/>
            <a:r>
              <a:rPr>
                <a:solidFill>
                  <a:srgbClr val="06287E"/>
                </a:solidFill>
                <a:latin typeface="Courier"/>
              </a:rPr>
              <a:t>ymd</a:t>
            </a:r>
            <a:r>
              <a:rPr>
                <a:latin typeface="Courier"/>
              </a:rPr>
              <a:t>(</a:t>
            </a:r>
            <a:r>
              <a:rPr>
                <a:solidFill>
                  <a:srgbClr val="4070A0"/>
                </a:solidFill>
                <a:latin typeface="Courier"/>
              </a:rPr>
              <a:t>"2022 June 4"</a:t>
            </a:r>
            <a:r>
              <a:rPr>
                <a:latin typeface="Courier"/>
              </a:rPr>
              <a:t>)</a:t>
            </a:r>
            <a:br/>
            <a:r>
              <a:rPr i="1">
                <a:solidFill>
                  <a:srgbClr val="BA2121"/>
                </a:solidFill>
                <a:latin typeface="Courier"/>
              </a:rPr>
              <a:t>## [1] "2022-06-04"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Learning outcomes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457200" lvl="0" indent="-457200">
              <a:buAutoNum type="arabicPeriod"/>
            </a:pPr>
            <a:r>
              <a:rPr b="1"/>
              <a:t>KNOW R</a:t>
            </a:r>
            <a:r>
              <a:t>: Explain know what R is &amp; what it can do.</a:t>
            </a:r>
          </a:p>
          <a:p>
            <a:pPr marL="457200" lvl="0" indent="-457200">
              <a:buAutoNum type="arabicPeriod"/>
            </a:pPr>
            <a:r>
              <a:rPr b="1"/>
              <a:t>KNOW R RESOURCES</a:t>
            </a:r>
            <a:r>
              <a:t>: List useful R resources and access them.</a:t>
            </a:r>
          </a:p>
          <a:p>
            <a:pPr marL="457200" lvl="0" indent="-457200">
              <a:buAutoNum type="arabicPeriod"/>
            </a:pPr>
            <a:r>
              <a:rPr b="1"/>
              <a:t>DO R</a:t>
            </a:r>
            <a:r>
              <a:t>: Perform basic operations relevant for your research in R:</a:t>
            </a:r>
          </a:p>
          <a:p>
            <a:pPr marL="914400" lvl="1" indent="-457200">
              <a:buAutoNum type="alphaLcPeriod"/>
            </a:pPr>
            <a:r>
              <a:t>Read data into R &amp; write data or results to the harddrive.</a:t>
            </a:r>
          </a:p>
          <a:p>
            <a:pPr marL="914400" lvl="1" indent="-457200">
              <a:buAutoNum type="alphaLcPeriod"/>
            </a:pPr>
            <a:r>
              <a:t>Manipulate &amp; use different object types.</a:t>
            </a:r>
          </a:p>
          <a:p>
            <a:pPr marL="914400" lvl="1" indent="-457200">
              <a:buAutoNum type="alphaLcPeriod"/>
            </a:pPr>
            <a:r>
              <a:t>Write &amp; use functions in R</a:t>
            </a:r>
          </a:p>
          <a:p>
            <a:pPr marL="914400" lvl="1" indent="-457200">
              <a:buAutoNum type="alphaLcPeriod"/>
            </a:pPr>
            <a:r>
              <a:t>Perform basic analyses on a dataset: mean, standard deviation, linear regression.</a:t>
            </a:r>
          </a:p>
          <a:p>
            <a:pPr marL="914400" lvl="1" indent="-457200">
              <a:buAutoNum type="alphaLcPeriod"/>
            </a:pPr>
            <a:r>
              <a:t>Produce various standard graphs and tables</a:t>
            </a:r>
          </a:p>
          <a:p>
            <a:pPr marL="457200" lvl="0" indent="-457200">
              <a:buAutoNum type="arabicPeriod"/>
            </a:pPr>
            <a:r>
              <a:rPr b="1"/>
              <a:t>UNDERSTAND STUDY DESIGNS</a:t>
            </a:r>
            <a:r>
              <a:t>: Recommend appropriate designs &amp; analyses.</a:t>
            </a:r>
          </a:p>
          <a:p>
            <a:pPr marL="457200" lvl="0" indent="-457200">
              <a:buAutoNum type="arabicPeriod"/>
            </a:pPr>
            <a:r>
              <a:rPr b="1"/>
              <a:t>COMPREHEND OPEN SCIENCE</a:t>
            </a:r>
            <a:r>
              <a:t>: Summarise principles of open, reproducible research.</a:t>
            </a:r>
          </a:p>
          <a:p>
            <a:pPr marL="457200" lvl="0" indent="-457200">
              <a:buAutoNum type="arabicPeriod"/>
            </a:pPr>
            <a:r>
              <a:rPr b="1"/>
              <a:t>DO OPEN SCIENCE WITH R</a:t>
            </a:r>
            <a:r>
              <a:t>: Use R scripts, R markdown / quarto, &amp; GitHub.</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Dates &amp; date-times</a:t>
            </a:r>
          </a:p>
          <a:p>
            <a:pPr lvl="0" indent="0">
              <a:buNone/>
            </a:pPr>
            <a:r>
              <a:rPr>
                <a:solidFill>
                  <a:srgbClr val="06287E"/>
                </a:solidFill>
                <a:latin typeface="Courier"/>
              </a:rPr>
              <a:t>ymd_hms</a:t>
            </a:r>
            <a:r>
              <a:rPr>
                <a:latin typeface="Courier"/>
              </a:rPr>
              <a:t>(</a:t>
            </a:r>
            <a:r>
              <a:rPr>
                <a:solidFill>
                  <a:srgbClr val="4070A0"/>
                </a:solidFill>
                <a:latin typeface="Courier"/>
              </a:rPr>
              <a:t>"2022-06-04 10:00:00"</a:t>
            </a:r>
            <a:r>
              <a:rPr>
                <a:latin typeface="Courier"/>
              </a:rPr>
              <a:t>)</a:t>
            </a:r>
            <a:br/>
            <a:r>
              <a:rPr i="1">
                <a:solidFill>
                  <a:srgbClr val="BA2121"/>
                </a:solidFill>
                <a:latin typeface="Courier"/>
              </a:rPr>
              <a:t>## [1] "2022-06-04 10:00:00 UTC"</a:t>
            </a:r>
            <a:br/>
            <a:br/>
            <a:r>
              <a:rPr>
                <a:solidFill>
                  <a:srgbClr val="06287E"/>
                </a:solidFill>
                <a:latin typeface="Courier"/>
              </a:rPr>
              <a:t>ym</a:t>
            </a:r>
            <a:r>
              <a:rPr>
                <a:latin typeface="Courier"/>
              </a:rPr>
              <a:t>(</a:t>
            </a:r>
            <a:r>
              <a:rPr>
                <a:solidFill>
                  <a:srgbClr val="4070A0"/>
                </a:solidFill>
                <a:latin typeface="Courier"/>
              </a:rPr>
              <a:t>"2022-06"</a:t>
            </a:r>
            <a:r>
              <a:rPr>
                <a:latin typeface="Courier"/>
              </a:rPr>
              <a:t>)</a:t>
            </a:r>
            <a:br/>
            <a:r>
              <a:rPr i="1">
                <a:solidFill>
                  <a:srgbClr val="BA2121"/>
                </a:solidFill>
                <a:latin typeface="Courier"/>
              </a:rPr>
              <a:t>## [1] "2022-06-01"</a:t>
            </a:r>
            <a:br/>
            <a:br/>
            <a:r>
              <a:rPr>
                <a:solidFill>
                  <a:srgbClr val="06287E"/>
                </a:solidFill>
                <a:latin typeface="Courier"/>
              </a:rPr>
              <a:t>ymd</a:t>
            </a:r>
            <a:r>
              <a:rPr>
                <a:latin typeface="Courier"/>
              </a:rPr>
              <a:t>(</a:t>
            </a:r>
            <a:r>
              <a:rPr>
                <a:solidFill>
                  <a:srgbClr val="4070A0"/>
                </a:solidFill>
                <a:latin typeface="Courier"/>
              </a:rPr>
              <a:t>"2022-06-04"</a:t>
            </a:r>
            <a:r>
              <a:rPr>
                <a:latin typeface="Courier"/>
              </a:rPr>
              <a:t>) </a:t>
            </a:r>
            <a:r>
              <a:rPr>
                <a:solidFill>
                  <a:srgbClr val="4070A0"/>
                </a:solidFill>
                <a:latin typeface="Courier"/>
              </a:rPr>
              <a:t>-</a:t>
            </a:r>
            <a:r>
              <a:rPr>
                <a:latin typeface="Courier"/>
              </a:rPr>
              <a:t> </a:t>
            </a:r>
            <a:r>
              <a:rPr>
                <a:solidFill>
                  <a:srgbClr val="06287E"/>
                </a:solidFill>
                <a:latin typeface="Courier"/>
              </a:rPr>
              <a:t>ymd</a:t>
            </a:r>
            <a:r>
              <a:rPr>
                <a:latin typeface="Courier"/>
              </a:rPr>
              <a:t>(</a:t>
            </a:r>
            <a:r>
              <a:rPr>
                <a:solidFill>
                  <a:srgbClr val="4070A0"/>
                </a:solidFill>
                <a:latin typeface="Courier"/>
              </a:rPr>
              <a:t>"2021-03-02"</a:t>
            </a:r>
            <a:r>
              <a:rPr>
                <a:latin typeface="Courier"/>
              </a:rPr>
              <a:t>)</a:t>
            </a:r>
            <a:br/>
            <a:r>
              <a:rPr i="1">
                <a:solidFill>
                  <a:srgbClr val="BA2121"/>
                </a:solidFill>
                <a:latin typeface="Courier"/>
              </a:rPr>
              <a:t>## Time difference of 459 days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Object types</a:t>
            </a:r>
          </a:p>
          <a:p>
            <a:pPr lvl="0"/>
            <a:r>
              <a:t>Vectors</a:t>
            </a:r>
          </a:p>
          <a:p>
            <a:pPr lvl="1"/>
            <a:r>
              <a:t>A single number or word is just a vector of length 1.</a:t>
            </a:r>
          </a:p>
          <a:p>
            <a:pPr lvl="1"/>
            <a:r>
              <a:t>You can create vectors with the function </a:t>
            </a:r>
            <a:r>
              <a:rPr>
                <a:latin typeface="Courier"/>
              </a:rPr>
              <a:t>c()</a:t>
            </a:r>
            <a:r>
              <a:t>.</a:t>
            </a:r>
          </a:p>
          <a:p>
            <a:pPr lvl="1"/>
            <a:r>
              <a:t>E.g. </a:t>
            </a:r>
            <a:r>
              <a:rPr>
                <a:latin typeface="Courier"/>
              </a:rPr>
              <a:t>v1&lt;-c(1,2,-12.34,5/6)</a:t>
            </a:r>
          </a:p>
          <a:p>
            <a:pPr lvl="1"/>
            <a:r>
              <a:t>Shorthands for certain types of vectors, e.g. </a:t>
            </a:r>
            <a:r>
              <a:rPr>
                <a:latin typeface="Courier"/>
              </a:rPr>
              <a:t>v2&lt;-1:10</a:t>
            </a:r>
          </a:p>
          <a:p>
            <a:pPr lvl="1"/>
            <a:r>
              <a:t>You can access individual elements of a vector, e.g. 3rd element </a:t>
            </a:r>
            <a:r>
              <a:rPr>
                <a:latin typeface="Courier"/>
              </a:rPr>
              <a:t>v1[3]</a:t>
            </a:r>
          </a:p>
          <a:p>
            <a:pPr lvl="0"/>
            <a:r>
              <a:t>Matrices</a:t>
            </a:r>
          </a:p>
          <a:p>
            <a:pPr lvl="1"/>
            <a:r>
              <a:t>Matrices hold data tables (rows and columns).</a:t>
            </a:r>
          </a:p>
          <a:p>
            <a:pPr lvl="1"/>
            <a:r>
              <a:t>All elements of a matrix need to be of the same type (e.g. all numeric or all character).</a:t>
            </a:r>
          </a:p>
          <a:p>
            <a:pPr lvl="1"/>
            <a:r>
              <a:t>You can create matrices with the function </a:t>
            </a:r>
            <a:r>
              <a:rPr>
                <a:latin typeface="Courier"/>
              </a:rPr>
              <a:t>matrix()</a:t>
            </a:r>
            <a:r>
              <a:t>.</a:t>
            </a:r>
          </a:p>
          <a:p>
            <a:pPr lvl="1"/>
            <a:r>
              <a:t>E.g. </a:t>
            </a:r>
            <a:r>
              <a:rPr>
                <a:latin typeface="Courier"/>
              </a:rPr>
              <a:t>m1&lt;-matrix(nrow=2,byrow=TRUE,1:16)</a:t>
            </a:r>
          </a:p>
          <a:p>
            <a:pPr lvl="1"/>
            <a:r>
              <a:t>You can access individual elements of a matrix, e.g. 2nd row, 3rd column </a:t>
            </a:r>
            <a:r>
              <a:rPr>
                <a:latin typeface="Courier"/>
              </a:rPr>
              <a:t>m1[2,3]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Object types (cont’d)</a:t>
            </a:r>
          </a:p>
          <a:p>
            <a:pPr lvl="0"/>
            <a:r>
              <a:t>Arrays</a:t>
            </a:r>
          </a:p>
          <a:p>
            <a:pPr lvl="1"/>
            <a:r>
              <a:t>Generalise matrices to have any number of dimensions (i.e. more than just 2, e.g. 3x3x2).</a:t>
            </a:r>
          </a:p>
          <a:p>
            <a:pPr lvl="1"/>
            <a:r>
              <a:t>Not used that commonly.</a:t>
            </a:r>
          </a:p>
          <a:p>
            <a:pPr lvl="1"/>
            <a:r>
              <a:t>E.g. </a:t>
            </a:r>
            <a:r>
              <a:rPr>
                <a:latin typeface="Courier"/>
              </a:rPr>
              <a:t>a1&lt;-table(mtcars$cyl,mtcars$gear,mtcars$am)</a:t>
            </a:r>
          </a:p>
          <a:p>
            <a:pPr lvl="1"/>
            <a:r>
              <a:t>You can access individual elements of an array, e.g. </a:t>
            </a:r>
            <a:r>
              <a:rPr>
                <a:latin typeface="Courier"/>
              </a:rPr>
              <a:t>a1[3,1,2]</a:t>
            </a:r>
          </a:p>
          <a:p>
            <a:pPr lvl="0"/>
            <a:r>
              <a:t>Lists</a:t>
            </a:r>
          </a:p>
          <a:p>
            <a:pPr lvl="1"/>
            <a:r>
              <a:t>Lists are very flexible objects that can hold several elements.</a:t>
            </a:r>
          </a:p>
          <a:p>
            <a:pPr lvl="1"/>
            <a:r>
              <a:t>Each element can be of a different type.</a:t>
            </a:r>
          </a:p>
          <a:p>
            <a:pPr lvl="1"/>
            <a:r>
              <a:t>Elements can (but don’t need to) be named.</a:t>
            </a:r>
          </a:p>
          <a:p>
            <a:pPr lvl="1"/>
            <a:r>
              <a:t>E.g. </a:t>
            </a:r>
            <a:r>
              <a:rPr>
                <a:latin typeface="Courier"/>
              </a:rPr>
              <a:t>l1&lt;-list(wordVector=c("hello","how","are","you","?"),numberMatrix=matrix(nrow=3,1:9))</a:t>
            </a:r>
          </a:p>
          <a:p>
            <a:pPr lvl="1"/>
            <a:r>
              <a:t>You can access individual elements, e.g. first element </a:t>
            </a:r>
            <a:r>
              <a:rPr>
                <a:latin typeface="Courier"/>
              </a:rPr>
              <a:t>l1[[1]]</a:t>
            </a:r>
            <a:r>
              <a:t> or by name </a:t>
            </a:r>
            <a:r>
              <a:rPr>
                <a:latin typeface="Courier"/>
              </a:rPr>
              <a:t>l1$wordVector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Object types (cont’d)</a:t>
            </a:r>
          </a:p>
          <a:p>
            <a:pPr lvl="0"/>
            <a:r>
              <a:t>Data frames</a:t>
            </a:r>
          </a:p>
          <a:p>
            <a:pPr lvl="1"/>
            <a:r>
              <a:t>This is the most common object you will use to work with data, e.g. </a:t>
            </a:r>
            <a:r>
              <a:rPr>
                <a:latin typeface="Courier"/>
              </a:rPr>
              <a:t>read.table()</a:t>
            </a:r>
            <a:r>
              <a:t> returns a data frame.</a:t>
            </a:r>
          </a:p>
          <a:p>
            <a:pPr lvl="1"/>
            <a:r>
              <a:t>Data frames are like matrices in that they provide a data table (rows and columns) but unlike matrices allow different data types for different columns.</a:t>
            </a:r>
          </a:p>
          <a:p>
            <a:pPr lvl="1"/>
            <a:r>
              <a:t>Technically data frames are special types of lists. This means that you can access individual columns / variables by using the </a:t>
            </a:r>
            <a:r>
              <a:rPr>
                <a:latin typeface="Courier"/>
              </a:rPr>
              <a:t>$</a:t>
            </a:r>
            <a:r>
              <a:t> notation.</a:t>
            </a:r>
          </a:p>
          <a:p>
            <a:pPr lvl="1"/>
            <a:r>
              <a:t>E.g. </a:t>
            </a:r>
            <a:r>
              <a:rPr>
                <a:latin typeface="Courier"/>
              </a:rPr>
              <a:t>df1&lt;-data.frame(pid=1:5,name=c("Chimwemwe","Esther","John","Dalitso","Julie"))</a:t>
            </a:r>
            <a:r>
              <a:t> or object </a:t>
            </a:r>
            <a:r>
              <a:rPr>
                <a:latin typeface="Courier"/>
              </a:rPr>
              <a:t>dat</a:t>
            </a:r>
            <a:r>
              <a:t> from earlier.</a:t>
            </a:r>
          </a:p>
          <a:p>
            <a:pPr lvl="1"/>
            <a:r>
              <a:t>You can access individual variables, e.g. </a:t>
            </a:r>
            <a:r>
              <a:rPr>
                <a:latin typeface="Courier"/>
              </a:rPr>
              <a:t>df1$name</a:t>
            </a:r>
            <a:r>
              <a:t> or </a:t>
            </a:r>
            <a:r>
              <a:rPr>
                <a:latin typeface="Courier"/>
              </a:rPr>
              <a:t>df1[,"name"]</a:t>
            </a:r>
            <a:r>
              <a:t> or </a:t>
            </a:r>
            <a:r>
              <a:rPr>
                <a:latin typeface="Courier"/>
              </a:rPr>
              <a:t>df[,2]</a:t>
            </a:r>
            <a:r>
              <a:t>.</a:t>
            </a:r>
          </a:p>
          <a:p>
            <a:pPr lvl="1"/>
            <a:r>
              <a:t>You can access individual rows, e.g. </a:t>
            </a:r>
            <a:r>
              <a:rPr>
                <a:latin typeface="Courier"/>
              </a:rPr>
              <a:t>df1[1,]</a:t>
            </a:r>
            <a:r>
              <a:t>.</a:t>
            </a:r>
          </a:p>
          <a:p>
            <a:pPr lvl="1"/>
            <a:r>
              <a:t>You can access individual elements, e.g. </a:t>
            </a:r>
            <a:r>
              <a:rPr>
                <a:latin typeface="Courier"/>
              </a:rPr>
              <a:t>df1[3,2]</a:t>
            </a:r>
            <a:r>
              <a:t> or </a:t>
            </a:r>
            <a:r>
              <a:rPr>
                <a:latin typeface="Courier"/>
              </a:rPr>
              <a:t>df$name[3]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Object types (cont’d)</a:t>
            </a:r>
          </a:p>
          <a:p>
            <a:pPr lvl="0"/>
            <a:r>
              <a:t>Tibbles</a:t>
            </a:r>
          </a:p>
          <a:p>
            <a:pPr lvl="1"/>
            <a:r>
              <a:t>Tibbles are data frames, but have special methods for printing, accessing and working with them.</a:t>
            </a:r>
          </a:p>
          <a:p>
            <a:pPr lvl="1"/>
            <a:r>
              <a:t>Tibbles are used by the </a:t>
            </a:r>
            <a:r>
              <a:rPr>
                <a:latin typeface="Courier"/>
              </a:rPr>
              <a:t>tidyverse</a:t>
            </a:r>
            <a:r>
              <a:t> packages.</a:t>
            </a:r>
          </a:p>
          <a:p>
            <a:pPr lvl="1"/>
            <a:r>
              <a:t>E.g. </a:t>
            </a:r>
            <a:r>
              <a:rPr>
                <a:latin typeface="Courier"/>
              </a:rPr>
              <a:t>read_csv()</a:t>
            </a:r>
            <a:r>
              <a:t> returns a tibble.</a:t>
            </a:r>
          </a:p>
          <a:p>
            <a:pPr lvl="1"/>
            <a:r>
              <a:t>Use tibbles just like data frames.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rules of </a:t>
            </a:r>
            <a:r>
              <a:rPr i="1"/>
              <a:t>tidy</a:t>
            </a:r>
            <a:r>
              <a:t> data:</a:t>
            </a:r>
          </a:p>
          <a:p>
            <a:pPr lvl="0"/>
            <a:r>
              <a:t>1 row = 1 observation</a:t>
            </a:r>
          </a:p>
          <a:p>
            <a:pPr lvl="0"/>
            <a:r>
              <a:t>1 column = 1 variable</a:t>
            </a:r>
          </a:p>
          <a:p>
            <a:pPr lvl="0"/>
            <a:r>
              <a:t>1 cell = 1 value.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Handling data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45</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Often you only want to work with a subset of your data. This may be that you are interested only in one group of observations or that you may want to get rid of irrelevant variables. The </a:t>
            </a:r>
            <a:r>
              <a:rPr>
                <a:latin typeface="Courier"/>
              </a:rPr>
              <a:t>dplyr</a:t>
            </a:r>
            <a:r>
              <a:t> package provides 2 easy to use function for this: </a:t>
            </a:r>
            <a:r>
              <a:rPr b="1"/>
              <a:t>filter</a:t>
            </a:r>
            <a:r>
              <a:t> and </a:t>
            </a:r>
            <a:r>
              <a:rPr b="1"/>
              <a:t>select</a:t>
            </a:r>
            <a:r>
              <a:t>.</a:t>
            </a:r>
          </a:p>
          <a:p>
            <a:pPr lvl="0"/>
            <a:r>
              <a:rPr>
                <a:latin typeface="Courier"/>
              </a:rPr>
              <a:t>filter()</a:t>
            </a:r>
            <a:r>
              <a:t> allows filtering out only certain observations</a:t>
            </a:r>
          </a:p>
          <a:p>
            <a:pPr lvl="0"/>
            <a:r>
              <a:rPr>
                <a:latin typeface="Courier"/>
              </a:rPr>
              <a:t>select()</a:t>
            </a:r>
            <a:r>
              <a:t> allows selecting specific variables</a:t>
            </a:r>
          </a:p>
          <a:p>
            <a:pPr marL="0" lvl="0" indent="0">
              <a:buNone/>
            </a:pPr>
            <a:r>
              <a:t>For example:</a:t>
            </a:r>
          </a:p>
          <a:p>
            <a:pPr lvl="0" indent="0">
              <a:buNone/>
            </a:pPr>
            <a:r>
              <a:rPr>
                <a:solidFill>
                  <a:srgbClr val="06287E"/>
                </a:solidFill>
                <a:latin typeface="Courier"/>
              </a:rPr>
              <a:t>filter</a:t>
            </a:r>
            <a:r>
              <a:rPr>
                <a:latin typeface="Courier"/>
              </a:rPr>
              <a:t>(</a:t>
            </a:r>
            <a:r>
              <a:rPr>
                <a:solidFill>
                  <a:srgbClr val="7D9029"/>
                </a:solidFill>
                <a:latin typeface="Courier"/>
              </a:rPr>
              <a:t>.data=</a:t>
            </a:r>
            <a:r>
              <a:rPr>
                <a:latin typeface="Courier"/>
              </a:rPr>
              <a:t>iris,Species</a:t>
            </a:r>
            <a:r>
              <a:rPr>
                <a:solidFill>
                  <a:srgbClr val="4070A0"/>
                </a:solidFill>
                <a:latin typeface="Courier"/>
              </a:rPr>
              <a:t>=="setosa"</a:t>
            </a:r>
            <a:r>
              <a:rPr>
                <a:latin typeface="Courier"/>
              </a:rPr>
              <a:t>) </a:t>
            </a:r>
            <a:r>
              <a:rPr i="1">
                <a:solidFill>
                  <a:srgbClr val="60A0B0"/>
                </a:solidFill>
                <a:latin typeface="Courier"/>
              </a:rPr>
              <a:t># only 'setosa' observations</a:t>
            </a:r>
            <a:br/>
            <a:r>
              <a:rPr>
                <a:solidFill>
                  <a:srgbClr val="06287E"/>
                </a:solidFill>
                <a:latin typeface="Courier"/>
              </a:rPr>
              <a:t>select</a:t>
            </a:r>
            <a:r>
              <a:rPr>
                <a:latin typeface="Courier"/>
              </a:rPr>
              <a:t>(</a:t>
            </a:r>
            <a:r>
              <a:rPr>
                <a:solidFill>
                  <a:srgbClr val="7D9029"/>
                </a:solidFill>
                <a:latin typeface="Courier"/>
              </a:rPr>
              <a:t>.data=</a:t>
            </a:r>
            <a:r>
              <a:rPr>
                <a:latin typeface="Courier"/>
              </a:rPr>
              <a:t>iris,Petal.Width,Petal.Length) </a:t>
            </a:r>
            <a:r>
              <a:rPr i="1">
                <a:solidFill>
                  <a:srgbClr val="60A0B0"/>
                </a:solidFill>
                <a:latin typeface="Courier"/>
              </a:rPr>
              <a:t># only the Petal.Width and Petal.Length variables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Often you want to combine these operations. For this, pipes are useful.</a:t>
            </a:r>
          </a:p>
          <a:p>
            <a:pPr marL="0" lvl="0" indent="0">
              <a:buNone/>
            </a:pPr>
            <a:r>
              <a:t>The </a:t>
            </a:r>
            <a:r>
              <a:rPr>
                <a:latin typeface="Courier"/>
              </a:rPr>
              <a:t>tidyverse</a:t>
            </a:r>
            <a:r>
              <a:t> package </a:t>
            </a:r>
            <a:r>
              <a:rPr>
                <a:latin typeface="Courier"/>
              </a:rPr>
              <a:t>magrittr</a:t>
            </a:r>
            <a:r>
              <a:t> introduced a </a:t>
            </a:r>
            <a:r>
              <a:rPr b="1"/>
              <a:t>pipe operator</a:t>
            </a:r>
            <a:r>
              <a:t>, </a:t>
            </a:r>
            <a:r>
              <a:rPr>
                <a:latin typeface="Courier"/>
              </a:rPr>
              <a:t>%&gt;%</a:t>
            </a:r>
            <a:r>
              <a:t>, to R. You may be familiar with pipes if you have done any shell scripting before (e.g. </a:t>
            </a:r>
            <a:r>
              <a:rPr>
                <a:latin typeface="Courier"/>
              </a:rPr>
              <a:t>bash</a:t>
            </a:r>
            <a:r>
              <a:t> or </a:t>
            </a:r>
            <a:r>
              <a:rPr>
                <a:latin typeface="Courier"/>
              </a:rPr>
              <a:t>zsh</a:t>
            </a:r>
            <a:r>
              <a:t> where the pipe operator is </a:t>
            </a:r>
            <a:r>
              <a:rPr>
                <a:latin typeface="Courier"/>
              </a:rPr>
              <a:t>|</a:t>
            </a:r>
            <a:r>
              <a:t>). Pipes allow to transfer the output of one function as input to another function. This allows for more concise code.</a:t>
            </a:r>
          </a:p>
          <a:p>
            <a:pPr marL="0" lvl="0" indent="0">
              <a:buNone/>
            </a:pPr>
            <a:r>
              <a:t>Since R v4.1.0 there is also a native pipe symbol in R: </a:t>
            </a:r>
            <a:r>
              <a:rPr>
                <a:latin typeface="Courier"/>
              </a:rPr>
              <a:t>|&gt;</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For example:</a:t>
            </a:r>
          </a:p>
          <a:p>
            <a:pPr lvl="0" indent="0">
              <a:buNone/>
            </a:pPr>
            <a:r>
              <a:rPr>
                <a:latin typeface="Courier"/>
              </a:rPr>
              <a:t>iris </a:t>
            </a:r>
            <a:r>
              <a:rPr>
                <a:solidFill>
                  <a:srgbClr val="4070A0"/>
                </a:solidFill>
                <a:latin typeface="Courier"/>
              </a:rPr>
              <a:t>%&gt;%</a:t>
            </a:r>
            <a:r>
              <a:rPr>
                <a:latin typeface="Courier"/>
              </a:rPr>
              <a:t>  </a:t>
            </a:r>
            <a:br/>
            <a:r>
              <a:rPr>
                <a:latin typeface="Courier"/>
              </a:rPr>
              <a:t>  </a:t>
            </a:r>
            <a:r>
              <a:rPr>
                <a:solidFill>
                  <a:srgbClr val="06287E"/>
                </a:solidFill>
                <a:latin typeface="Courier"/>
              </a:rPr>
              <a:t>filter</a:t>
            </a:r>
            <a:r>
              <a:rPr>
                <a:latin typeface="Courier"/>
              </a:rPr>
              <a:t>(Species</a:t>
            </a:r>
            <a:r>
              <a:rPr>
                <a:solidFill>
                  <a:srgbClr val="4070A0"/>
                </a:solidFill>
                <a:latin typeface="Courier"/>
              </a:rPr>
              <a:t>=="setosa"</a:t>
            </a:r>
            <a:r>
              <a:rPr>
                <a:latin typeface="Courier"/>
              </a:rPr>
              <a:t>) </a:t>
            </a:r>
            <a:r>
              <a:rPr>
                <a:solidFill>
                  <a:srgbClr val="4070A0"/>
                </a:solidFill>
                <a:latin typeface="Courier"/>
              </a:rPr>
              <a:t>%&gt;%</a:t>
            </a:r>
            <a:r>
              <a:rPr>
                <a:latin typeface="Courier"/>
              </a:rPr>
              <a:t>  </a:t>
            </a:r>
            <a:br/>
            <a:r>
              <a:rPr>
                <a:latin typeface="Courier"/>
              </a:rPr>
              <a:t>  </a:t>
            </a:r>
            <a:r>
              <a:rPr>
                <a:solidFill>
                  <a:srgbClr val="06287E"/>
                </a:solidFill>
                <a:latin typeface="Courier"/>
              </a:rPr>
              <a:t>select</a:t>
            </a:r>
            <a:r>
              <a:rPr>
                <a:latin typeface="Courier"/>
              </a:rPr>
              <a:t>(Petal.Width,Petal.Length) </a:t>
            </a:r>
            <a:r>
              <a:rPr>
                <a:solidFill>
                  <a:srgbClr val="4070A0"/>
                </a:solidFill>
                <a:latin typeface="Courier"/>
              </a:rPr>
              <a:t>%&gt;%</a:t>
            </a:r>
            <a:r>
              <a:rPr>
                <a:latin typeface="Courier"/>
              </a:rPr>
              <a:t>  </a:t>
            </a:r>
            <a:br/>
            <a:r>
              <a:rPr>
                <a:latin typeface="Courier"/>
              </a:rPr>
              <a:t>  </a:t>
            </a:r>
            <a:r>
              <a:rPr>
                <a:solidFill>
                  <a:srgbClr val="06287E"/>
                </a:solidFill>
                <a:latin typeface="Courier"/>
              </a:rPr>
              <a:t>head</a:t>
            </a:r>
            <a:r>
              <a:rPr>
                <a:latin typeface="Courier"/>
              </a:rPr>
              <a:t>(</a:t>
            </a:r>
            <a:r>
              <a:rPr>
                <a:solidFill>
                  <a:srgbClr val="7D9029"/>
                </a:solidFill>
                <a:latin typeface="Courier"/>
              </a:rPr>
              <a:t>n=</a:t>
            </a:r>
            <a:r>
              <a:rPr>
                <a:solidFill>
                  <a:srgbClr val="40A070"/>
                </a:solidFill>
                <a:latin typeface="Courier"/>
              </a:rPr>
              <a:t>5</a:t>
            </a:r>
            <a:r>
              <a:rPr>
                <a:latin typeface="Courier"/>
              </a:rPr>
              <a:t>)</a:t>
            </a:r>
            <a:br/>
            <a:r>
              <a:rPr i="1">
                <a:solidFill>
                  <a:srgbClr val="BA2121"/>
                </a:solidFill>
                <a:latin typeface="Courier"/>
              </a:rPr>
              <a:t>##   Petal.Width Petal.Length</a:t>
            </a:r>
            <a:br/>
            <a:r>
              <a:rPr i="1">
                <a:solidFill>
                  <a:srgbClr val="BA2121"/>
                </a:solidFill>
                <a:latin typeface="Courier"/>
              </a:rPr>
              <a:t>## 1         0.2          1.4</a:t>
            </a:r>
            <a:br/>
            <a:r>
              <a:rPr i="1">
                <a:solidFill>
                  <a:srgbClr val="BA2121"/>
                </a:solidFill>
                <a:latin typeface="Courier"/>
              </a:rPr>
              <a:t>## 2         0.2          1.4</a:t>
            </a:r>
            <a:br/>
            <a:r>
              <a:rPr i="1">
                <a:solidFill>
                  <a:srgbClr val="BA2121"/>
                </a:solidFill>
                <a:latin typeface="Courier"/>
              </a:rPr>
              <a:t>## 3         0.2          1.3</a:t>
            </a:r>
            <a:br/>
            <a:r>
              <a:rPr i="1">
                <a:solidFill>
                  <a:srgbClr val="BA2121"/>
                </a:solidFill>
                <a:latin typeface="Courier"/>
              </a:rPr>
              <a:t>## 4         0.2          1.5</a:t>
            </a:r>
            <a:br/>
            <a:r>
              <a:rPr i="1">
                <a:solidFill>
                  <a:srgbClr val="BA2121"/>
                </a:solidFill>
                <a:latin typeface="Courier"/>
              </a:rPr>
              <a:t>## 5         0.2          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48</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iris </a:t>
            </a:r>
            <a:r>
              <a:rPr>
                <a:solidFill>
                  <a:srgbClr val="4070A0"/>
                </a:solidFill>
                <a:latin typeface="Courier"/>
              </a:rPr>
              <a:t>|&gt;</a:t>
            </a:r>
            <a:r>
              <a:rPr>
                <a:latin typeface="Courier"/>
              </a:rPr>
              <a:t>  </a:t>
            </a:r>
            <a:br/>
            <a:r>
              <a:rPr>
                <a:latin typeface="Courier"/>
              </a:rPr>
              <a:t>  </a:t>
            </a:r>
            <a:r>
              <a:rPr>
                <a:solidFill>
                  <a:srgbClr val="06287E"/>
                </a:solidFill>
                <a:latin typeface="Courier"/>
              </a:rPr>
              <a:t>filter</a:t>
            </a:r>
            <a:r>
              <a:rPr>
                <a:latin typeface="Courier"/>
              </a:rPr>
              <a:t>(Species</a:t>
            </a:r>
            <a:r>
              <a:rPr>
                <a:solidFill>
                  <a:srgbClr val="4070A0"/>
                </a:solidFill>
                <a:latin typeface="Courier"/>
              </a:rPr>
              <a:t>=="setosa"</a:t>
            </a:r>
            <a:r>
              <a:rPr>
                <a:latin typeface="Courier"/>
              </a:rPr>
              <a:t>) </a:t>
            </a:r>
            <a:r>
              <a:rPr>
                <a:solidFill>
                  <a:srgbClr val="4070A0"/>
                </a:solidFill>
                <a:latin typeface="Courier"/>
              </a:rPr>
              <a:t>|&gt;</a:t>
            </a:r>
            <a:r>
              <a:rPr>
                <a:latin typeface="Courier"/>
              </a:rPr>
              <a:t>  </a:t>
            </a:r>
            <a:br/>
            <a:r>
              <a:rPr>
                <a:latin typeface="Courier"/>
              </a:rPr>
              <a:t>  </a:t>
            </a:r>
            <a:r>
              <a:rPr>
                <a:solidFill>
                  <a:srgbClr val="06287E"/>
                </a:solidFill>
                <a:latin typeface="Courier"/>
              </a:rPr>
              <a:t>select</a:t>
            </a:r>
            <a:r>
              <a:rPr>
                <a:latin typeface="Courier"/>
              </a:rPr>
              <a:t>(Petal.Width,Petal.Length) </a:t>
            </a:r>
            <a:r>
              <a:rPr>
                <a:solidFill>
                  <a:srgbClr val="4070A0"/>
                </a:solidFill>
                <a:latin typeface="Courier"/>
              </a:rPr>
              <a:t>|&gt;</a:t>
            </a:r>
            <a:r>
              <a:rPr>
                <a:latin typeface="Courier"/>
              </a:rPr>
              <a:t>  </a:t>
            </a:r>
            <a:br/>
            <a:r>
              <a:rPr>
                <a:latin typeface="Courier"/>
              </a:rPr>
              <a:t>  </a:t>
            </a:r>
            <a:r>
              <a:rPr>
                <a:solidFill>
                  <a:srgbClr val="06287E"/>
                </a:solidFill>
                <a:latin typeface="Courier"/>
              </a:rPr>
              <a:t>head</a:t>
            </a:r>
            <a:r>
              <a:rPr>
                <a:latin typeface="Courier"/>
              </a:rPr>
              <a:t>(</a:t>
            </a:r>
            <a:r>
              <a:rPr>
                <a:solidFill>
                  <a:srgbClr val="7D9029"/>
                </a:solidFill>
                <a:latin typeface="Courier"/>
              </a:rPr>
              <a:t>n=</a:t>
            </a:r>
            <a:r>
              <a:rPr>
                <a:solidFill>
                  <a:srgbClr val="40A070"/>
                </a:solidFill>
                <a:latin typeface="Courier"/>
              </a:rPr>
              <a:t>5</a:t>
            </a:r>
            <a:r>
              <a:rPr>
                <a:latin typeface="Courier"/>
              </a:rPr>
              <a:t>)</a:t>
            </a:r>
            <a:br/>
            <a:r>
              <a:rPr i="1">
                <a:solidFill>
                  <a:srgbClr val="BA2121"/>
                </a:solidFill>
                <a:latin typeface="Courier"/>
              </a:rPr>
              <a:t>##   Petal.Width Petal.Length</a:t>
            </a:r>
            <a:br/>
            <a:r>
              <a:rPr i="1">
                <a:solidFill>
                  <a:srgbClr val="BA2121"/>
                </a:solidFill>
                <a:latin typeface="Courier"/>
              </a:rPr>
              <a:t>## 1         0.2          1.4</a:t>
            </a:r>
            <a:br/>
            <a:r>
              <a:rPr i="1">
                <a:solidFill>
                  <a:srgbClr val="BA2121"/>
                </a:solidFill>
                <a:latin typeface="Courier"/>
              </a:rPr>
              <a:t>## 2         0.2          1.4</a:t>
            </a:r>
            <a:br/>
            <a:r>
              <a:rPr i="1">
                <a:solidFill>
                  <a:srgbClr val="BA2121"/>
                </a:solidFill>
                <a:latin typeface="Courier"/>
              </a:rPr>
              <a:t>## 3         0.2          1.3</a:t>
            </a:r>
            <a:br/>
            <a:r>
              <a:rPr i="1">
                <a:solidFill>
                  <a:srgbClr val="BA2121"/>
                </a:solidFill>
                <a:latin typeface="Courier"/>
              </a:rPr>
              <a:t>## 4         0.2          1.5</a:t>
            </a:r>
            <a:br/>
            <a:r>
              <a:rPr i="1">
                <a:solidFill>
                  <a:srgbClr val="BA2121"/>
                </a:solidFill>
                <a:latin typeface="Courier"/>
              </a:rPr>
              <a:t>## 5         0.2          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What you will not achieve in this workshop</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will </a:t>
            </a:r>
            <a:r>
              <a:rPr b="1"/>
              <a:t>not</a:t>
            </a:r>
            <a:r>
              <a:t> be proficient in R by the end of the week.</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You will </a:t>
            </a:r>
            <a:r>
              <a:rPr b="1"/>
              <a:t>not</a:t>
            </a:r>
            <a:r>
              <a:t> be proficient in statistics. We cover only some of the basics .</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Workshop materials are meant as a resource / reference.</a:t>
            </a:r>
          </a:p>
          <a:p>
            <a:pPr marL="0" lvl="0" indent="0">
              <a:buNone/>
            </a:pPr>
            <a:r>
              <a:t>It is up to </a:t>
            </a:r>
            <a:r>
              <a:rPr b="1"/>
              <a:t>you</a:t>
            </a:r>
            <a:r>
              <a:t> to then </a:t>
            </a:r>
            <a:r>
              <a:rPr b="1"/>
              <a:t>develop yourself further</a:t>
            </a:r>
            <a:r>
              <a:t> after the workshop.</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a:t>
            </a:fld>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To create new variables from existing ones, you can use the function </a:t>
            </a:r>
            <a:r>
              <a:rPr>
                <a:latin typeface="Courier"/>
              </a:rPr>
              <a:t>mutate()</a:t>
            </a:r>
            <a:r>
              <a:t> (add new variables and preserve existing ones) and </a:t>
            </a:r>
            <a:r>
              <a:rPr>
                <a:latin typeface="Courier"/>
              </a:rPr>
              <a:t>transmute()</a:t>
            </a:r>
            <a:r>
              <a:t> (add new variables but drop existing ones) from the </a:t>
            </a:r>
            <a:r>
              <a:rPr>
                <a:latin typeface="Courier"/>
              </a:rPr>
              <a:t>dplyr</a:t>
            </a:r>
            <a:r>
              <a:t> package (part of the tidyverse).</a:t>
            </a:r>
          </a:p>
          <a:p>
            <a:pPr lvl="0" indent="0">
              <a:buNone/>
            </a:pPr>
            <a:r>
              <a:rPr>
                <a:latin typeface="Courier"/>
              </a:rPr>
              <a:t>irisNew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LRatio=</a:t>
            </a:r>
            <a:r>
              <a:rPr>
                <a:latin typeface="Courier"/>
              </a:rPr>
              <a:t>Sepal.Length</a:t>
            </a:r>
            <a:r>
              <a:rPr>
                <a:solidFill>
                  <a:srgbClr val="4070A0"/>
                </a:solidFill>
                <a:latin typeface="Courier"/>
              </a:rPr>
              <a:t>/</a:t>
            </a:r>
            <a:r>
              <a:rPr>
                <a:latin typeface="Courier"/>
              </a:rPr>
              <a:t>Petal.Length,  </a:t>
            </a:r>
            <a:br/>
            <a:r>
              <a:rPr>
                <a:latin typeface="Courier"/>
              </a:rPr>
              <a:t>    </a:t>
            </a:r>
            <a:r>
              <a:rPr>
                <a:solidFill>
                  <a:srgbClr val="7D9029"/>
                </a:solidFill>
                <a:latin typeface="Courier"/>
              </a:rPr>
              <a:t>WRatio=</a:t>
            </a:r>
            <a:r>
              <a:rPr>
                <a:latin typeface="Courier"/>
              </a:rPr>
              <a:t>Sepal.Width</a:t>
            </a:r>
            <a:r>
              <a:rPr>
                <a:solidFill>
                  <a:srgbClr val="4070A0"/>
                </a:solidFill>
                <a:latin typeface="Courier"/>
              </a:rPr>
              <a:t>/</a:t>
            </a:r>
            <a:r>
              <a:rPr>
                <a:latin typeface="Courier"/>
              </a:rPr>
              <a:t>Petal.Width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50</a:t>
            </a:fld>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(irisNew)</a:t>
            </a:r>
            <a:br/>
            <a:r>
              <a:rPr i="1">
                <a:solidFill>
                  <a:srgbClr val="BA2121"/>
                </a:solidFill>
                <a:latin typeface="Courier"/>
              </a:rPr>
              <a:t>##   Sepal.Length Sepal.Width Petal.Length Petal.Width Species   LRatio WRatio</a:t>
            </a:r>
            <a:br/>
            <a:r>
              <a:rPr i="1">
                <a:solidFill>
                  <a:srgbClr val="BA2121"/>
                </a:solidFill>
                <a:latin typeface="Courier"/>
              </a:rPr>
              <a:t>## 1          5.1         3.5          1.4         0.2  setosa 3.642857  17.50</a:t>
            </a:r>
            <a:br/>
            <a:r>
              <a:rPr i="1">
                <a:solidFill>
                  <a:srgbClr val="BA2121"/>
                </a:solidFill>
                <a:latin typeface="Courier"/>
              </a:rPr>
              <a:t>## 2          4.9         3.0          1.4         0.2  setosa 3.500000  15.00</a:t>
            </a:r>
            <a:br/>
            <a:r>
              <a:rPr i="1">
                <a:solidFill>
                  <a:srgbClr val="BA2121"/>
                </a:solidFill>
                <a:latin typeface="Courier"/>
              </a:rPr>
              <a:t>## 3          4.7         3.2          1.3         0.2  setosa 3.615385  16.00</a:t>
            </a:r>
            <a:br/>
            <a:r>
              <a:rPr i="1">
                <a:solidFill>
                  <a:srgbClr val="BA2121"/>
                </a:solidFill>
                <a:latin typeface="Courier"/>
              </a:rPr>
              <a:t>## 4          4.6         3.1          1.5         0.2  setosa 3.066667  15.50</a:t>
            </a:r>
            <a:br/>
            <a:r>
              <a:rPr i="1">
                <a:solidFill>
                  <a:srgbClr val="BA2121"/>
                </a:solidFill>
                <a:latin typeface="Courier"/>
              </a:rPr>
              <a:t>## 5          5.0         3.6          1.4         0.2  setosa 3.571429  18.00</a:t>
            </a:r>
            <a:br/>
            <a:r>
              <a:rPr i="1">
                <a:solidFill>
                  <a:srgbClr val="BA2121"/>
                </a:solidFill>
                <a:latin typeface="Courier"/>
              </a:rPr>
              <a:t>## 6          5.4         3.9          1.7         0.4  setosa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51</a:t>
            </a:fld>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irisNew2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transmute</a:t>
            </a:r>
            <a:r>
              <a:rPr>
                <a:latin typeface="Courier"/>
              </a:rPr>
              <a:t>(  </a:t>
            </a:r>
            <a:br/>
            <a:r>
              <a:rPr>
                <a:latin typeface="Courier"/>
              </a:rPr>
              <a:t>    </a:t>
            </a:r>
            <a:r>
              <a:rPr>
                <a:solidFill>
                  <a:srgbClr val="7D9029"/>
                </a:solidFill>
                <a:latin typeface="Courier"/>
              </a:rPr>
              <a:t>LRatio=</a:t>
            </a:r>
            <a:r>
              <a:rPr>
                <a:latin typeface="Courier"/>
              </a:rPr>
              <a:t>Sepal.Length</a:t>
            </a:r>
            <a:r>
              <a:rPr>
                <a:solidFill>
                  <a:srgbClr val="4070A0"/>
                </a:solidFill>
                <a:latin typeface="Courier"/>
              </a:rPr>
              <a:t>/</a:t>
            </a:r>
            <a:r>
              <a:rPr>
                <a:latin typeface="Courier"/>
              </a:rPr>
              <a:t>Petal.Length,  </a:t>
            </a:r>
            <a:br/>
            <a:r>
              <a:rPr>
                <a:latin typeface="Courier"/>
              </a:rPr>
              <a:t>    </a:t>
            </a:r>
            <a:r>
              <a:rPr>
                <a:solidFill>
                  <a:srgbClr val="7D9029"/>
                </a:solidFill>
                <a:latin typeface="Courier"/>
              </a:rPr>
              <a:t>WRatio=</a:t>
            </a:r>
            <a:r>
              <a:rPr>
                <a:latin typeface="Courier"/>
              </a:rPr>
              <a:t>Sepal.Width</a:t>
            </a:r>
            <a:r>
              <a:rPr>
                <a:solidFill>
                  <a:srgbClr val="4070A0"/>
                </a:solidFill>
                <a:latin typeface="Courier"/>
              </a:rPr>
              <a:t>/</a:t>
            </a:r>
            <a:r>
              <a:rPr>
                <a:latin typeface="Courier"/>
              </a:rPr>
              <a:t>Petal.Width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52</a:t>
            </a:fld>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(irisNew2)</a:t>
            </a:r>
            <a:br/>
            <a:r>
              <a:rPr i="1">
                <a:solidFill>
                  <a:srgbClr val="BA2121"/>
                </a:solidFill>
                <a:latin typeface="Courier"/>
              </a:rPr>
              <a:t>##     LRatio WRatio</a:t>
            </a:r>
            <a:br/>
            <a:r>
              <a:rPr i="1">
                <a:solidFill>
                  <a:srgbClr val="BA2121"/>
                </a:solidFill>
                <a:latin typeface="Courier"/>
              </a:rPr>
              <a:t>## 1 3.642857  17.50</a:t>
            </a:r>
            <a:br/>
            <a:r>
              <a:rPr i="1">
                <a:solidFill>
                  <a:srgbClr val="BA2121"/>
                </a:solidFill>
                <a:latin typeface="Courier"/>
              </a:rPr>
              <a:t>## 2 3.500000  15.00</a:t>
            </a:r>
            <a:br/>
            <a:r>
              <a:rPr i="1">
                <a:solidFill>
                  <a:srgbClr val="BA2121"/>
                </a:solidFill>
                <a:latin typeface="Courier"/>
              </a:rPr>
              <a:t>## 3 3.615385  16.00</a:t>
            </a:r>
            <a:br/>
            <a:r>
              <a:rPr i="1">
                <a:solidFill>
                  <a:srgbClr val="BA2121"/>
                </a:solidFill>
                <a:latin typeface="Courier"/>
              </a:rPr>
              <a:t>## 4 3.066667  15.50</a:t>
            </a:r>
            <a:br/>
            <a:r>
              <a:rPr i="1">
                <a:solidFill>
                  <a:srgbClr val="BA2121"/>
                </a:solidFill>
                <a:latin typeface="Courier"/>
              </a:rPr>
              <a:t>## 5 3.571429  18.00</a:t>
            </a:r>
            <a:br/>
            <a:r>
              <a:rPr i="1">
                <a:solidFill>
                  <a:srgbClr val="BA2121"/>
                </a:solidFill>
                <a:latin typeface="Courier"/>
              </a:rPr>
              <a:t>## 6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53</a:t>
            </a:fld>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This can also be useful to recode categorical variables; e.g. suppose we wish to change the </a:t>
            </a:r>
            <a:r>
              <a:rPr>
                <a:latin typeface="Courier"/>
              </a:rPr>
              <a:t>Species</a:t>
            </a:r>
            <a:r>
              <a:t> variable in the </a:t>
            </a:r>
            <a:r>
              <a:rPr>
                <a:latin typeface="Courier"/>
              </a:rPr>
              <a:t>iris</a:t>
            </a:r>
            <a:r>
              <a:t> dataset so that </a:t>
            </a:r>
            <a:r>
              <a:rPr i="1"/>
              <a:t>virginica</a:t>
            </a:r>
            <a:r>
              <a:t> and </a:t>
            </a:r>
            <a:r>
              <a:rPr i="1"/>
              <a:t>versicolor</a:t>
            </a:r>
            <a:r>
              <a:t> are combined into a single value.</a:t>
            </a:r>
          </a:p>
          <a:p>
            <a:pPr lvl="0" indent="0">
              <a:buNone/>
            </a:pPr>
            <a:r>
              <a:rPr>
                <a:latin typeface="Courier"/>
              </a:rPr>
              <a:t>irisNew3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Species=</a:t>
            </a:r>
            <a:r>
              <a:rPr>
                <a:solidFill>
                  <a:srgbClr val="06287E"/>
                </a:solidFill>
                <a:latin typeface="Courier"/>
              </a:rPr>
              <a:t>fct_recode</a:t>
            </a:r>
            <a:r>
              <a:rPr>
                <a:latin typeface="Courier"/>
              </a:rPr>
              <a:t>(Species,</a:t>
            </a:r>
            <a:r>
              <a:rPr>
                <a:solidFill>
                  <a:srgbClr val="7D9029"/>
                </a:solidFill>
                <a:latin typeface="Courier"/>
              </a:rPr>
              <a:t>setosa=</a:t>
            </a:r>
            <a:r>
              <a:rPr>
                <a:solidFill>
                  <a:srgbClr val="4070A0"/>
                </a:solidFill>
                <a:latin typeface="Courier"/>
              </a:rPr>
              <a:t>"setosa"</a:t>
            </a:r>
            <a:r>
              <a:rPr>
                <a:latin typeface="Courier"/>
              </a:rPr>
              <a:t>,</a:t>
            </a:r>
            <a:r>
              <a:rPr>
                <a:solidFill>
                  <a:srgbClr val="7D9029"/>
                </a:solidFill>
                <a:latin typeface="Courier"/>
              </a:rPr>
              <a:t>virginica_versicolor=</a:t>
            </a:r>
            <a:r>
              <a:rPr>
                <a:solidFill>
                  <a:srgbClr val="4070A0"/>
                </a:solidFill>
                <a:latin typeface="Courier"/>
              </a:rPr>
              <a:t>"virginica"</a:t>
            </a:r>
            <a:r>
              <a:rPr>
                <a:latin typeface="Courier"/>
              </a:rPr>
              <a:t>,</a:t>
            </a:r>
            <a:r>
              <a:rPr>
                <a:solidFill>
                  <a:srgbClr val="7D9029"/>
                </a:solidFill>
                <a:latin typeface="Courier"/>
              </a:rPr>
              <a:t>virginica_versicolor=</a:t>
            </a:r>
            <a:r>
              <a:rPr>
                <a:solidFill>
                  <a:srgbClr val="4070A0"/>
                </a:solidFill>
                <a:latin typeface="Courier"/>
              </a:rPr>
              <a:t>"versicolor"</a:t>
            </a:r>
            <a:r>
              <a:rPr>
                <a:latin typeface="Courier"/>
              </a:rPr>
              <a:t>)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54</a:t>
            </a:fld>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table</a:t>
            </a:r>
            <a:r>
              <a:rPr>
                <a:latin typeface="Courier"/>
              </a:rPr>
              <a:t>(iris</a:t>
            </a:r>
            <a:r>
              <a:rPr>
                <a:solidFill>
                  <a:srgbClr val="4070A0"/>
                </a:solidFill>
                <a:latin typeface="Courier"/>
              </a:rPr>
              <a:t>$</a:t>
            </a:r>
            <a:r>
              <a:rPr>
                <a:latin typeface="Courier"/>
              </a:rPr>
              <a:t>Species)  </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br/>
            <a:r>
              <a:rPr>
                <a:solidFill>
                  <a:srgbClr val="06287E"/>
                </a:solidFill>
                <a:latin typeface="Courier"/>
              </a:rPr>
              <a:t>table</a:t>
            </a:r>
            <a:r>
              <a:rPr>
                <a:latin typeface="Courier"/>
              </a:rPr>
              <a:t>(irisNew3</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virginica_versicolor </a:t>
            </a:r>
            <a:br/>
            <a:r>
              <a:rPr i="1">
                <a:solidFill>
                  <a:srgbClr val="BA2121"/>
                </a:solidFill>
                <a:latin typeface="Courier"/>
              </a:rPr>
              <a:t>##                   50                  100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55</a:t>
            </a:fld>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Another useful situation may be when a binary or dichotomous variable is coded as 1/2 (here we assume 1=success and 2=failure) but you want it coded 0/1 (0=failure, 1=success).</a:t>
            </a:r>
          </a:p>
          <a:p>
            <a:pPr lvl="0" indent="0">
              <a:buNone/>
            </a:pPr>
            <a:r>
              <a:rPr>
                <a:latin typeface="Courier"/>
              </a:rPr>
              <a:t>df</a:t>
            </a:r>
            <a:r>
              <a:rPr>
                <a:solidFill>
                  <a:srgbClr val="007020"/>
                </a:solidFill>
                <a:latin typeface="Courier"/>
              </a:rPr>
              <a:t>&lt;-</a:t>
            </a:r>
            <a:r>
              <a:rPr>
                <a:solidFill>
                  <a:srgbClr val="06287E"/>
                </a:solidFill>
                <a:latin typeface="Courier"/>
              </a:rPr>
              <a:t>data.frame</a:t>
            </a:r>
            <a:r>
              <a:rPr>
                <a:latin typeface="Courier"/>
              </a:rPr>
              <a:t>(  </a:t>
            </a:r>
            <a:br/>
            <a:r>
              <a:rPr>
                <a:latin typeface="Courier"/>
              </a:rPr>
              <a:t>  </a:t>
            </a:r>
            <a:r>
              <a:rPr>
                <a:solidFill>
                  <a:srgbClr val="7D9029"/>
                </a:solidFill>
                <a:latin typeface="Courier"/>
              </a:rPr>
              <a:t>ID=</a:t>
            </a:r>
            <a:r>
              <a:rPr>
                <a:solidFill>
                  <a:srgbClr val="40A070"/>
                </a:solidFill>
                <a:latin typeface="Courier"/>
              </a:rPr>
              <a:t>1</a:t>
            </a:r>
            <a:r>
              <a:rPr>
                <a:solidFill>
                  <a:srgbClr val="4070A0"/>
                </a:solidFill>
                <a:latin typeface="Courier"/>
              </a:rPr>
              <a:t>:</a:t>
            </a:r>
            <a:r>
              <a:rPr>
                <a:solidFill>
                  <a:srgbClr val="40A070"/>
                </a:solidFill>
                <a:latin typeface="Courier"/>
              </a:rPr>
              <a:t>10</a:t>
            </a:r>
            <a:r>
              <a:rPr>
                <a:latin typeface="Courier"/>
              </a:rPr>
              <a:t>,  </a:t>
            </a:r>
            <a:br/>
            <a:r>
              <a:rPr>
                <a:latin typeface="Courier"/>
              </a:rPr>
              <a:t>  </a:t>
            </a:r>
            <a:r>
              <a:rPr>
                <a:solidFill>
                  <a:srgbClr val="7D9029"/>
                </a:solidFill>
                <a:latin typeface="Courier"/>
              </a:rPr>
              <a:t>binVar=</a:t>
            </a:r>
            <a:r>
              <a:rPr>
                <a:solidFill>
                  <a:srgbClr val="06287E"/>
                </a:solidFill>
                <a:latin typeface="Courier"/>
              </a:rPr>
              <a:t>sample</a:t>
            </a:r>
            <a:r>
              <a:rPr>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2</a:t>
            </a:r>
            <a:r>
              <a:rPr>
                <a:latin typeface="Courier"/>
              </a:rPr>
              <a:t>,</a:t>
            </a:r>
            <a:r>
              <a:rPr>
                <a:solidFill>
                  <a:srgbClr val="7D9029"/>
                </a:solidFill>
                <a:latin typeface="Courier"/>
              </a:rPr>
              <a:t>replace=</a:t>
            </a:r>
            <a:r>
              <a:rPr>
                <a:latin typeface="Courier"/>
              </a:rPr>
              <a:t>T,</a:t>
            </a:r>
            <a:r>
              <a:rPr>
                <a:solidFill>
                  <a:srgbClr val="7D9029"/>
                </a:solidFill>
                <a:latin typeface="Courier"/>
              </a:rPr>
              <a:t>size=</a:t>
            </a:r>
            <a:r>
              <a:rPr>
                <a:solidFill>
                  <a:srgbClr val="40A070"/>
                </a:solidFill>
                <a:latin typeface="Courier"/>
              </a:rPr>
              <a:t>10</a:t>
            </a:r>
            <a:r>
              <a:rPr>
                <a:latin typeface="Courier"/>
              </a:rPr>
              <a:t>,</a:t>
            </a:r>
            <a:r>
              <a:rPr>
                <a:solidFill>
                  <a:srgbClr val="7D9029"/>
                </a:solidFill>
                <a:latin typeface="Courier"/>
              </a:rPr>
              <a:t>prob=</a:t>
            </a:r>
            <a:r>
              <a:rPr>
                <a:solidFill>
                  <a:srgbClr val="06287E"/>
                </a:solidFill>
                <a:latin typeface="Courier"/>
              </a:rPr>
              <a:t>c</a:t>
            </a:r>
            <a:r>
              <a:rPr>
                <a:latin typeface="Courier"/>
              </a:rPr>
              <a:t>(</a:t>
            </a:r>
            <a:r>
              <a:rPr>
                <a:solidFill>
                  <a:srgbClr val="40A070"/>
                </a:solidFill>
                <a:latin typeface="Courier"/>
              </a:rPr>
              <a:t>0.2</a:t>
            </a:r>
            <a:r>
              <a:rPr>
                <a:latin typeface="Courier"/>
              </a:rPr>
              <a:t>,</a:t>
            </a:r>
            <a:r>
              <a:rPr>
                <a:solidFill>
                  <a:srgbClr val="40A070"/>
                </a:solidFill>
                <a:latin typeface="Courier"/>
              </a:rPr>
              <a:t>0.8</a:t>
            </a:r>
            <a:r>
              <a:rPr>
                <a:latin typeface="Courier"/>
              </a:rPr>
              <a:t>))  </a:t>
            </a:r>
            <a:br/>
            <a:r>
              <a:rPr>
                <a:latin typeface="Courier"/>
              </a:rPr>
              <a:t>)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binVar01=</a:t>
            </a:r>
            <a:r>
              <a:rPr>
                <a:solidFill>
                  <a:srgbClr val="06287E"/>
                </a:solidFill>
                <a:latin typeface="Courier"/>
              </a:rPr>
              <a:t>case_when</a:t>
            </a:r>
            <a:r>
              <a:rPr>
                <a:latin typeface="Courier"/>
              </a:rPr>
              <a:t>(  </a:t>
            </a:r>
            <a:br/>
            <a:r>
              <a:rPr>
                <a:latin typeface="Courier"/>
              </a:rPr>
              <a:t>      binVar</a:t>
            </a:r>
            <a:r>
              <a:rPr>
                <a:solidFill>
                  <a:srgbClr val="4070A0"/>
                </a:solidFill>
                <a:latin typeface="Courier"/>
              </a:rPr>
              <a:t>==</a:t>
            </a:r>
            <a:r>
              <a:rPr>
                <a:solidFill>
                  <a:srgbClr val="40A070"/>
                </a:solidFill>
                <a:latin typeface="Courier"/>
              </a:rPr>
              <a:t>2</a:t>
            </a:r>
            <a:r>
              <a:rPr>
                <a:solidFill>
                  <a:srgbClr val="4070A0"/>
                </a:solidFill>
                <a:latin typeface="Courier"/>
              </a:rPr>
              <a:t>~</a:t>
            </a:r>
            <a:r>
              <a:rPr>
                <a:solidFill>
                  <a:srgbClr val="40A070"/>
                </a:solidFill>
                <a:latin typeface="Courier"/>
              </a:rPr>
              <a:t>0</a:t>
            </a:r>
            <a:r>
              <a:rPr>
                <a:latin typeface="Courier"/>
              </a:rPr>
              <a:t>,  </a:t>
            </a:r>
            <a:br/>
            <a:r>
              <a:rPr>
                <a:latin typeface="Courier"/>
              </a:rPr>
              <a:t>      binVar</a:t>
            </a:r>
            <a:r>
              <a:rPr>
                <a:solidFill>
                  <a:srgbClr val="4070A0"/>
                </a:solidFill>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1</a:t>
            </a:r>
            <a:r>
              <a:rPr>
                <a:latin typeface="Courier"/>
              </a:rPr>
              <a:t>  </a:t>
            </a:r>
            <a:br/>
            <a:r>
              <a:rPr>
                <a:latin typeface="Courier"/>
              </a:rPr>
              <a:t>    )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56</a:t>
            </a:fld>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table</a:t>
            </a:r>
            <a:r>
              <a:rPr>
                <a:latin typeface="Courier"/>
              </a:rPr>
              <a:t>(df</a:t>
            </a:r>
            <a:r>
              <a:rPr>
                <a:solidFill>
                  <a:srgbClr val="4070A0"/>
                </a:solidFill>
                <a:latin typeface="Courier"/>
              </a:rPr>
              <a:t>$</a:t>
            </a:r>
            <a:r>
              <a:rPr>
                <a:latin typeface="Courier"/>
              </a:rPr>
              <a:t>binVar)  </a:t>
            </a:r>
            <a:br/>
            <a:r>
              <a:rPr i="1">
                <a:solidFill>
                  <a:srgbClr val="BA2121"/>
                </a:solidFill>
                <a:latin typeface="Courier"/>
              </a:rPr>
              <a:t>## </a:t>
            </a:r>
            <a:br/>
            <a:r>
              <a:rPr i="1">
                <a:solidFill>
                  <a:srgbClr val="BA2121"/>
                </a:solidFill>
                <a:latin typeface="Courier"/>
              </a:rPr>
              <a:t>## 1 2 </a:t>
            </a:r>
            <a:br/>
            <a:r>
              <a:rPr i="1">
                <a:solidFill>
                  <a:srgbClr val="BA2121"/>
                </a:solidFill>
                <a:latin typeface="Courier"/>
              </a:rPr>
              <a:t>## 4 6</a:t>
            </a:r>
            <a:br/>
            <a:r>
              <a:rPr>
                <a:solidFill>
                  <a:srgbClr val="06287E"/>
                </a:solidFill>
                <a:latin typeface="Courier"/>
              </a:rPr>
              <a:t>table</a:t>
            </a:r>
            <a:r>
              <a:rPr>
                <a:latin typeface="Courier"/>
              </a:rPr>
              <a:t>(df</a:t>
            </a:r>
            <a:r>
              <a:rPr>
                <a:solidFill>
                  <a:srgbClr val="4070A0"/>
                </a:solidFill>
                <a:latin typeface="Courier"/>
              </a:rPr>
              <a:t>$</a:t>
            </a:r>
            <a:r>
              <a:rPr>
                <a:latin typeface="Courier"/>
              </a:rPr>
              <a:t>binVar01)</a:t>
            </a:r>
            <a:br/>
            <a:r>
              <a:rPr i="1">
                <a:solidFill>
                  <a:srgbClr val="BA2121"/>
                </a:solidFill>
                <a:latin typeface="Courier"/>
              </a:rPr>
              <a:t>## </a:t>
            </a:r>
            <a:br/>
            <a:r>
              <a:rPr i="1">
                <a:solidFill>
                  <a:srgbClr val="BA2121"/>
                </a:solidFill>
                <a:latin typeface="Courier"/>
              </a:rPr>
              <a:t>## 0 1 </a:t>
            </a:r>
            <a:br/>
            <a:r>
              <a:rPr i="1">
                <a:solidFill>
                  <a:srgbClr val="BA2121"/>
                </a:solidFill>
                <a:latin typeface="Courier"/>
              </a:rPr>
              <a:t>## 6 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57</a:t>
            </a:fld>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Join / merge data tables</a:t>
            </a:r>
          </a:p>
          <a:p>
            <a:pPr marL="0" lvl="0" indent="0">
              <a:buNone/>
            </a:pPr>
            <a:r>
              <a:t>At a very basic level you can use the commands </a:t>
            </a:r>
            <a:r>
              <a:rPr>
                <a:latin typeface="Courier"/>
              </a:rPr>
              <a:t>rbind()</a:t>
            </a:r>
            <a:r>
              <a:t> and </a:t>
            </a:r>
            <a:r>
              <a:rPr>
                <a:latin typeface="Courier"/>
              </a:rPr>
              <a:t>cbind()</a:t>
            </a:r>
            <a:r>
              <a:t> to join vectors / matrices / data frames by rows (</a:t>
            </a:r>
            <a:r>
              <a:rPr>
                <a:latin typeface="Courier"/>
              </a:rPr>
              <a:t>rbind</a:t>
            </a:r>
            <a:r>
              <a:t>) or columns (</a:t>
            </a:r>
            <a:r>
              <a:rPr>
                <a:latin typeface="Courier"/>
              </a:rPr>
              <a:t>cbind</a:t>
            </a:r>
            <a:r>
              <a:t>). This requires the objects getting combined to have either the same number and same order of columns (when </a:t>
            </a:r>
            <a:r>
              <a:rPr>
                <a:latin typeface="Courier"/>
              </a:rPr>
              <a:t>rbind()</a:t>
            </a:r>
            <a:r>
              <a:t> is used) or rows (for </a:t>
            </a:r>
            <a:r>
              <a:rPr>
                <a:latin typeface="Courier"/>
              </a:rPr>
              <a:t>cbind()</a:t>
            </a:r>
            <a:r>
              <a:t>).</a:t>
            </a:r>
          </a:p>
          <a:p>
            <a:pPr lvl="0" indent="0">
              <a:buNone/>
            </a:pPr>
            <a:r>
              <a:rPr>
                <a:latin typeface="Courier"/>
              </a:rPr>
              <a:t>newMatrix</a:t>
            </a:r>
            <a:r>
              <a:rPr>
                <a:solidFill>
                  <a:srgbClr val="007020"/>
                </a:solidFill>
                <a:latin typeface="Courier"/>
              </a:rPr>
              <a:t>&lt;-</a:t>
            </a:r>
            <a:r>
              <a:rPr>
                <a:solidFill>
                  <a:srgbClr val="06287E"/>
                </a:solidFill>
                <a:latin typeface="Courier"/>
              </a:rPr>
              <a:t>rbind</a:t>
            </a:r>
            <a:r>
              <a:rPr>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3</a:t>
            </a:r>
            <a:r>
              <a:rPr>
                <a:latin typeface="Courier"/>
              </a:rPr>
              <a:t>,</a:t>
            </a:r>
            <a:r>
              <a:rPr>
                <a:solidFill>
                  <a:srgbClr val="40A070"/>
                </a:solidFill>
                <a:latin typeface="Courier"/>
              </a:rPr>
              <a:t>4</a:t>
            </a:r>
            <a:r>
              <a:rPr>
                <a:solidFill>
                  <a:srgbClr val="4070A0"/>
                </a:solidFill>
                <a:latin typeface="Courier"/>
              </a:rPr>
              <a:t>:</a:t>
            </a:r>
            <a:r>
              <a:rPr>
                <a:solidFill>
                  <a:srgbClr val="40A070"/>
                </a:solidFill>
                <a:latin typeface="Courier"/>
              </a:rPr>
              <a:t>6</a:t>
            </a:r>
            <a:r>
              <a:rPr>
                <a:latin typeface="Courier"/>
              </a:rPr>
              <a:t>)  </a:t>
            </a:r>
            <a:br/>
            <a:r>
              <a:rPr>
                <a:solidFill>
                  <a:srgbClr val="06287E"/>
                </a:solidFill>
                <a:latin typeface="Courier"/>
              </a:rPr>
              <a:t>head</a:t>
            </a:r>
            <a:r>
              <a:rPr>
                <a:latin typeface="Courier"/>
              </a:rPr>
              <a:t>(newMatrix)</a:t>
            </a:r>
            <a:br/>
            <a:r>
              <a:rPr i="1">
                <a:solidFill>
                  <a:srgbClr val="BA2121"/>
                </a:solidFill>
                <a:latin typeface="Courier"/>
              </a:rPr>
              <a:t>##      [,1] [,2] [,3]</a:t>
            </a:r>
            <a:br/>
            <a:r>
              <a:rPr i="1">
                <a:solidFill>
                  <a:srgbClr val="BA2121"/>
                </a:solidFill>
                <a:latin typeface="Courier"/>
              </a:rPr>
              <a:t>## [1,]    1    2    3</a:t>
            </a:r>
            <a:br/>
            <a:r>
              <a:rPr i="1">
                <a:solidFill>
                  <a:srgbClr val="BA2121"/>
                </a:solidFill>
                <a:latin typeface="Courier"/>
              </a:rPr>
              <a:t>## [2,]    4    5    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58</a:t>
            </a:fld>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irisRatios</a:t>
            </a:r>
            <a:r>
              <a:rPr>
                <a:solidFill>
                  <a:srgbClr val="007020"/>
                </a:solidFill>
                <a:latin typeface="Courier"/>
              </a:rPr>
              <a:t>&lt;-</a:t>
            </a:r>
            <a:r>
              <a:rPr>
                <a:solidFill>
                  <a:srgbClr val="06287E"/>
                </a:solidFill>
                <a:latin typeface="Courier"/>
              </a:rPr>
              <a:t>data.frame</a:t>
            </a:r>
            <a:r>
              <a:rPr>
                <a:latin typeface="Courier"/>
              </a:rPr>
              <a:t>(  </a:t>
            </a:r>
            <a:br/>
            <a:r>
              <a:rPr>
                <a:latin typeface="Courier"/>
              </a:rPr>
              <a:t>  </a:t>
            </a:r>
            <a:r>
              <a:rPr>
                <a:solidFill>
                  <a:srgbClr val="7D9029"/>
                </a:solidFill>
                <a:latin typeface="Courier"/>
              </a:rPr>
              <a:t>LRatio=</a:t>
            </a:r>
            <a:r>
              <a:rPr>
                <a:latin typeface="Courier"/>
              </a:rPr>
              <a:t>iris</a:t>
            </a:r>
            <a:r>
              <a:rPr>
                <a:solidFill>
                  <a:srgbClr val="4070A0"/>
                </a:solidFill>
                <a:latin typeface="Courier"/>
              </a:rPr>
              <a:t>$</a:t>
            </a:r>
            <a:r>
              <a:rPr>
                <a:latin typeface="Courier"/>
              </a:rPr>
              <a:t>Sepal.Length</a:t>
            </a:r>
            <a:r>
              <a:rPr>
                <a:solidFill>
                  <a:srgbClr val="4070A0"/>
                </a:solidFill>
                <a:latin typeface="Courier"/>
              </a:rPr>
              <a:t>/</a:t>
            </a:r>
            <a:r>
              <a:rPr>
                <a:latin typeface="Courier"/>
              </a:rPr>
              <a:t>iris</a:t>
            </a:r>
            <a:r>
              <a:rPr>
                <a:solidFill>
                  <a:srgbClr val="4070A0"/>
                </a:solidFill>
                <a:latin typeface="Courier"/>
              </a:rPr>
              <a:t>$</a:t>
            </a:r>
            <a:r>
              <a:rPr>
                <a:latin typeface="Courier"/>
              </a:rPr>
              <a:t>Petal.Length,  </a:t>
            </a:r>
            <a:br/>
            <a:r>
              <a:rPr>
                <a:latin typeface="Courier"/>
              </a:rPr>
              <a:t>  </a:t>
            </a:r>
            <a:r>
              <a:rPr>
                <a:solidFill>
                  <a:srgbClr val="7D9029"/>
                </a:solidFill>
                <a:latin typeface="Courier"/>
              </a:rPr>
              <a:t>WRatio=</a:t>
            </a:r>
            <a:r>
              <a:rPr>
                <a:latin typeface="Courier"/>
              </a:rPr>
              <a:t>iris</a:t>
            </a:r>
            <a:r>
              <a:rPr>
                <a:solidFill>
                  <a:srgbClr val="4070A0"/>
                </a:solidFill>
                <a:latin typeface="Courier"/>
              </a:rPr>
              <a:t>$</a:t>
            </a:r>
            <a:r>
              <a:rPr>
                <a:latin typeface="Courier"/>
              </a:rPr>
              <a:t>Sepal.Width</a:t>
            </a:r>
            <a:r>
              <a:rPr>
                <a:solidFill>
                  <a:srgbClr val="4070A0"/>
                </a:solidFill>
                <a:latin typeface="Courier"/>
              </a:rPr>
              <a:t>/</a:t>
            </a:r>
            <a:r>
              <a:rPr>
                <a:latin typeface="Courier"/>
              </a:rPr>
              <a:t>iris</a:t>
            </a:r>
            <a:r>
              <a:rPr>
                <a:solidFill>
                  <a:srgbClr val="4070A0"/>
                </a:solidFill>
                <a:latin typeface="Courier"/>
              </a:rPr>
              <a:t>$</a:t>
            </a:r>
            <a:r>
              <a:rPr>
                <a:latin typeface="Courier"/>
              </a:rPr>
              <a:t>Petal.Width  </a:t>
            </a:r>
            <a:br/>
            <a:r>
              <a:rPr>
                <a:latin typeface="Courier"/>
              </a:rPr>
              <a:t>)  </a:t>
            </a:r>
            <a:br/>
            <a:r>
              <a:rPr>
                <a:latin typeface="Courier"/>
              </a:rPr>
              <a:t>  </a:t>
            </a:r>
            <a:br/>
            <a:r>
              <a:rPr>
                <a:latin typeface="Courier"/>
              </a:rPr>
              <a:t>irisNew3</a:t>
            </a:r>
            <a:r>
              <a:rPr>
                <a:solidFill>
                  <a:srgbClr val="007020"/>
                </a:solidFill>
                <a:latin typeface="Courier"/>
              </a:rPr>
              <a:t>&lt;-</a:t>
            </a:r>
            <a:r>
              <a:rPr>
                <a:solidFill>
                  <a:srgbClr val="06287E"/>
                </a:solidFill>
                <a:latin typeface="Courier"/>
              </a:rPr>
              <a:t>cbind</a:t>
            </a:r>
            <a:r>
              <a:rPr>
                <a:latin typeface="Courier"/>
              </a:rPr>
              <a:t>(iris,irisRatios)</a:t>
            </a:r>
          </a:p>
          <a:p>
            <a:pPr lvl="0" indent="0">
              <a:buNone/>
            </a:pPr>
            <a:r>
              <a:rPr>
                <a:solidFill>
                  <a:srgbClr val="06287E"/>
                </a:solidFill>
                <a:latin typeface="Courier"/>
              </a:rPr>
              <a:t>head</a:t>
            </a:r>
            <a:r>
              <a:rPr>
                <a:latin typeface="Courier"/>
              </a:rPr>
              <a:t>(irisNew3)</a:t>
            </a:r>
            <a:br/>
            <a:r>
              <a:rPr i="1">
                <a:solidFill>
                  <a:srgbClr val="BA2121"/>
                </a:solidFill>
                <a:latin typeface="Courier"/>
              </a:rPr>
              <a:t>##   Sepal.Length Sepal.Width Petal.Length Petal.Width Species   LRatio WRatio</a:t>
            </a:r>
            <a:br/>
            <a:r>
              <a:rPr i="1">
                <a:solidFill>
                  <a:srgbClr val="BA2121"/>
                </a:solidFill>
                <a:latin typeface="Courier"/>
              </a:rPr>
              <a:t>## 1          5.1         3.5          1.4         0.2  setosa 3.642857  17.50</a:t>
            </a:r>
            <a:br/>
            <a:r>
              <a:rPr i="1">
                <a:solidFill>
                  <a:srgbClr val="BA2121"/>
                </a:solidFill>
                <a:latin typeface="Courier"/>
              </a:rPr>
              <a:t>## 2          4.9         3.0          1.4         0.2  setosa 3.500000  15.00</a:t>
            </a:r>
            <a:br/>
            <a:r>
              <a:rPr i="1">
                <a:solidFill>
                  <a:srgbClr val="BA2121"/>
                </a:solidFill>
                <a:latin typeface="Courier"/>
              </a:rPr>
              <a:t>## 3          4.7         3.2          1.3         0.2  setosa 3.615385  16.00</a:t>
            </a:r>
            <a:br/>
            <a:r>
              <a:rPr i="1">
                <a:solidFill>
                  <a:srgbClr val="BA2121"/>
                </a:solidFill>
                <a:latin typeface="Courier"/>
              </a:rPr>
              <a:t>## 4          4.6         3.1          1.5         0.2  setosa 3.066667  15.50</a:t>
            </a:r>
            <a:br/>
            <a:r>
              <a:rPr i="1">
                <a:solidFill>
                  <a:srgbClr val="BA2121"/>
                </a:solidFill>
                <a:latin typeface="Courier"/>
              </a:rPr>
              <a:t>## 5          5.0         3.6          1.4         0.2  setosa 3.571429  18.00</a:t>
            </a:r>
            <a:br/>
            <a:r>
              <a:rPr i="1">
                <a:solidFill>
                  <a:srgbClr val="BA2121"/>
                </a:solidFill>
                <a:latin typeface="Courier"/>
              </a:rPr>
              <a:t>## 6          5.4         3.9          1.7         0.4  setosa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59</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What is R?</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2 ways of writing R code:</a:t>
            </a:r>
          </a:p>
          <a:p>
            <a:pPr lvl="1"/>
            <a:r>
              <a:t>Classic / base R</a:t>
            </a:r>
          </a:p>
          <a:p>
            <a:pPr lvl="1"/>
            <a:r>
              <a:t>RStudio / tidyverse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Syntax can be quite different:</a:t>
            </a:r>
          </a:p>
          <a:p>
            <a:pPr lvl="1"/>
            <a:r>
              <a:t>tidyverse relies on a number of linked packages.</a:t>
            </a:r>
          </a:p>
          <a:p>
            <a:pPr lvl="1"/>
            <a:r>
              <a:t>tidyverse aims for simplicity: less coding, more thinking.</a:t>
            </a:r>
          </a:p>
          <a:p>
            <a:pPr lvl="1"/>
            <a:r>
              <a:t>Whichever is most intuitive to you, will be best for you!</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Engine the same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We will focus primarily on tidyverse in this workshop.</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a:t>
            </a:fld>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However, in many situations we want to join tables of different dimensions and we want to extract some information from one data frame and add it to another.</a:t>
            </a:r>
          </a:p>
          <a:p>
            <a:pPr marL="0" lvl="0" indent="0">
              <a:buNone/>
            </a:pPr>
            <a:r>
              <a:t>For example you may have a first data frame consisting of individual-level data on patients and which drug they were given and a second data frame consisting of data on drugs - what is the active ingredient for example. You may want to add the drug data to the individual level data based on which drug each patient received.</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60</a:t>
            </a:fld>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such operations, </a:t>
            </a:r>
            <a:r>
              <a:rPr b="1"/>
              <a:t>joins</a:t>
            </a:r>
            <a:r>
              <a:t> are important operations. There are many ways you can join 2 data frame, depending on how you want to add information. The graphic on the next slide summarises different joins: left joins (almost always what you want to do), right joins, full joins and inner joins.</a:t>
            </a:r>
          </a:p>
          <a:p>
            <a:pPr marL="0" lvl="0" indent="0">
              <a:buNone/>
            </a:pPr>
            <a:r>
              <a:t>You can use the </a:t>
            </a:r>
            <a:r>
              <a:rPr>
                <a:latin typeface="Courier"/>
              </a:rPr>
              <a:t>dplyr</a:t>
            </a:r>
            <a:r>
              <a:t> package functions </a:t>
            </a:r>
            <a:r>
              <a:rPr>
                <a:latin typeface="Courier"/>
              </a:rPr>
              <a:t>left_join()</a:t>
            </a:r>
            <a:r>
              <a:t>, </a:t>
            </a:r>
            <a:r>
              <a:rPr>
                <a:latin typeface="Courier"/>
              </a:rPr>
              <a:t>right_join()</a:t>
            </a:r>
            <a:r>
              <a:t>, </a:t>
            </a:r>
            <a:r>
              <a:rPr>
                <a:latin typeface="Courier"/>
              </a:rPr>
              <a:t>full_join()</a:t>
            </a:r>
            <a:r>
              <a:t> and </a:t>
            </a:r>
            <a:r>
              <a:rPr>
                <a:latin typeface="Courier"/>
              </a:rPr>
              <a:t>inner_join()</a:t>
            </a:r>
            <a:r>
              <a:t> to do such join operations.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61</a:t>
            </a:fld>
            <a:endParaRPr lang="en-GB"/>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pic>
        <p:nvPicPr>
          <p:cNvPr id="3" name="Picture 1" descr="fig:  dataAndSupportDocs//joins.png"/>
          <p:cNvPicPr>
            <a:picLocks noGrp="1" noChangeAspect="1"/>
          </p:cNvPicPr>
          <p:nvPr/>
        </p:nvPicPr>
        <p:blipFill>
          <a:blip r:embed="rId2"/>
          <a:stretch>
            <a:fillRect/>
          </a:stretch>
        </p:blipFill>
        <p:spPr bwMode="auto">
          <a:xfrm>
            <a:off x="4927600" y="1816100"/>
            <a:ext cx="2324100" cy="4152900"/>
          </a:xfrm>
          <a:prstGeom prst="rect">
            <a:avLst/>
          </a:prstGeom>
          <a:noFill/>
          <a:ln w="9525">
            <a:noFill/>
            <a:headEnd/>
            <a:tailEnd/>
          </a:ln>
        </p:spPr>
      </p:pic>
      <p:sp>
        <p:nvSpPr>
          <p:cNvPr id="4" name="TextBox 3"/>
          <p:cNvSpPr txBox="1"/>
          <p:nvPr/>
        </p:nvSpPr>
        <p:spPr>
          <a:xfrm>
            <a:off x="838200" y="5969000"/>
            <a:ext cx="10515600" cy="508000"/>
          </a:xfrm>
          <a:prstGeom prst="rect">
            <a:avLst/>
          </a:prstGeom>
          <a:noFill/>
        </p:spPr>
        <p:txBody>
          <a:bodyPr/>
          <a:lstStyle/>
          <a:p>
            <a:pPr marL="0" lvl="0" indent="0" algn="ctr">
              <a:buNone/>
            </a:pPr>
            <a:r>
              <a:t>Wickham, H. &amp; Grolemund G., R for Data Science, O’Reilly, 2016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62</a:t>
            </a:fld>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Patient-level data</a:t>
            </a:r>
            <a:br/>
            <a:r>
              <a:rPr>
                <a:latin typeface="Courier"/>
              </a:rPr>
              <a:t>pDat</a:t>
            </a:r>
            <a:r>
              <a:rPr>
                <a:solidFill>
                  <a:srgbClr val="007020"/>
                </a:solidFill>
                <a:latin typeface="Courier"/>
              </a:rPr>
              <a:t>&lt;-</a:t>
            </a:r>
            <a:r>
              <a:rPr>
                <a:solidFill>
                  <a:srgbClr val="06287E"/>
                </a:solidFill>
                <a:latin typeface="Courier"/>
              </a:rPr>
              <a:t>data.frame</a:t>
            </a:r>
            <a:r>
              <a:rPr>
                <a:latin typeface="Courier"/>
              </a:rPr>
              <a:t>(  </a:t>
            </a:r>
            <a:br/>
            <a:r>
              <a:rPr>
                <a:latin typeface="Courier"/>
              </a:rPr>
              <a:t>  </a:t>
            </a:r>
            <a:r>
              <a:rPr>
                <a:solidFill>
                  <a:srgbClr val="7D9029"/>
                </a:solidFill>
                <a:latin typeface="Courier"/>
              </a:rPr>
              <a:t>name=</a:t>
            </a:r>
            <a:r>
              <a:rPr>
                <a:solidFill>
                  <a:srgbClr val="06287E"/>
                </a:solidFill>
                <a:latin typeface="Courier"/>
              </a:rPr>
              <a:t>c</a:t>
            </a:r>
            <a:r>
              <a:rPr>
                <a:latin typeface="Courier"/>
              </a:rPr>
              <a:t>(</a:t>
            </a:r>
            <a:r>
              <a:rPr>
                <a:solidFill>
                  <a:srgbClr val="4070A0"/>
                </a:solidFill>
                <a:latin typeface="Courier"/>
              </a:rPr>
              <a:t>"Marc"</a:t>
            </a:r>
            <a:r>
              <a:rPr>
                <a:latin typeface="Courier"/>
              </a:rPr>
              <a:t>,</a:t>
            </a:r>
            <a:r>
              <a:rPr>
                <a:solidFill>
                  <a:srgbClr val="4070A0"/>
                </a:solidFill>
                <a:latin typeface="Courier"/>
              </a:rPr>
              <a:t>"Ulemu"</a:t>
            </a:r>
            <a:r>
              <a:rPr>
                <a:latin typeface="Courier"/>
              </a:rPr>
              <a:t>,</a:t>
            </a:r>
            <a:r>
              <a:rPr>
                <a:solidFill>
                  <a:srgbClr val="4070A0"/>
                </a:solidFill>
                <a:latin typeface="Courier"/>
              </a:rPr>
              <a:t>"Clemens"</a:t>
            </a:r>
            <a:r>
              <a:rPr>
                <a:latin typeface="Courier"/>
              </a:rPr>
              <a:t>,</a:t>
            </a:r>
            <a:r>
              <a:rPr>
                <a:solidFill>
                  <a:srgbClr val="4070A0"/>
                </a:solidFill>
                <a:latin typeface="Courier"/>
              </a:rPr>
              <a:t>"Brigitte"</a:t>
            </a:r>
            <a:r>
              <a:rPr>
                <a:latin typeface="Courier"/>
              </a:rPr>
              <a:t>),  </a:t>
            </a:r>
            <a:br/>
            <a:r>
              <a:rPr>
                <a:latin typeface="Courier"/>
              </a:rPr>
              <a:t>  </a:t>
            </a:r>
            <a:r>
              <a:rPr>
                <a:solidFill>
                  <a:srgbClr val="7D9029"/>
                </a:solidFill>
                <a:latin typeface="Courier"/>
              </a:rPr>
              <a:t>age=</a:t>
            </a:r>
            <a:r>
              <a:rPr>
                <a:solidFill>
                  <a:srgbClr val="06287E"/>
                </a:solidFill>
                <a:latin typeface="Courier"/>
              </a:rPr>
              <a:t>c</a:t>
            </a:r>
            <a:r>
              <a:rPr>
                <a:latin typeface="Courier"/>
              </a:rPr>
              <a:t>(</a:t>
            </a:r>
            <a:r>
              <a:rPr>
                <a:solidFill>
                  <a:srgbClr val="40A070"/>
                </a:solidFill>
                <a:latin typeface="Courier"/>
              </a:rPr>
              <a:t>37</a:t>
            </a:r>
            <a:r>
              <a:rPr>
                <a:latin typeface="Courier"/>
              </a:rPr>
              <a:t>,</a:t>
            </a:r>
            <a:r>
              <a:rPr>
                <a:solidFill>
                  <a:srgbClr val="40A070"/>
                </a:solidFill>
                <a:latin typeface="Courier"/>
              </a:rPr>
              <a:t>48</a:t>
            </a:r>
            <a:r>
              <a:rPr>
                <a:latin typeface="Courier"/>
              </a:rPr>
              <a:t>,</a:t>
            </a:r>
            <a:r>
              <a:rPr>
                <a:solidFill>
                  <a:srgbClr val="40A070"/>
                </a:solidFill>
                <a:latin typeface="Courier"/>
              </a:rPr>
              <a:t>46</a:t>
            </a:r>
            <a:r>
              <a:rPr>
                <a:latin typeface="Courier"/>
              </a:rPr>
              <a:t>,</a:t>
            </a:r>
            <a:r>
              <a:rPr>
                <a:solidFill>
                  <a:srgbClr val="40A070"/>
                </a:solidFill>
                <a:latin typeface="Courier"/>
              </a:rPr>
              <a:t>38</a:t>
            </a:r>
            <a:r>
              <a:rPr>
                <a:latin typeface="Courier"/>
              </a:rPr>
              <a:t>),  </a:t>
            </a:r>
            <a:br/>
            <a:r>
              <a:rPr>
                <a:latin typeface="Courier"/>
              </a:rPr>
              <a:t>  </a:t>
            </a:r>
            <a:r>
              <a:rPr>
                <a:solidFill>
                  <a:srgbClr val="7D9029"/>
                </a:solidFill>
                <a:latin typeface="Courier"/>
              </a:rPr>
              <a:t>drug=</a:t>
            </a:r>
            <a:r>
              <a:rPr>
                <a:solidFill>
                  <a:srgbClr val="06287E"/>
                </a:solidFill>
                <a:latin typeface="Courier"/>
              </a:rPr>
              <a:t>c</a:t>
            </a:r>
            <a:r>
              <a:rPr>
                <a:latin typeface="Courier"/>
              </a:rPr>
              <a:t>(</a:t>
            </a:r>
            <a:r>
              <a:rPr>
                <a:solidFill>
                  <a:srgbClr val="4070A0"/>
                </a:solidFill>
                <a:latin typeface="Courier"/>
              </a:rPr>
              <a:t>"Lariam"</a:t>
            </a:r>
            <a:r>
              <a:rPr>
                <a:latin typeface="Courier"/>
              </a:rPr>
              <a:t>,</a:t>
            </a:r>
            <a:r>
              <a:rPr>
                <a:solidFill>
                  <a:srgbClr val="4070A0"/>
                </a:solidFill>
                <a:latin typeface="Courier"/>
              </a:rPr>
              <a:t>"Lariam"</a:t>
            </a:r>
            <a:r>
              <a:rPr>
                <a:latin typeface="Courier"/>
              </a:rPr>
              <a:t>,</a:t>
            </a:r>
            <a:r>
              <a:rPr>
                <a:solidFill>
                  <a:srgbClr val="4070A0"/>
                </a:solidFill>
                <a:latin typeface="Courier"/>
              </a:rPr>
              <a:t>"Malarone"</a:t>
            </a:r>
            <a:r>
              <a:rPr>
                <a:latin typeface="Courier"/>
              </a:rPr>
              <a:t>,</a:t>
            </a:r>
            <a:r>
              <a:rPr>
                <a:solidFill>
                  <a:srgbClr val="4070A0"/>
                </a:solidFill>
                <a:latin typeface="Courier"/>
              </a:rPr>
              <a:t>"none"</a:t>
            </a:r>
            <a:r>
              <a:rPr>
                <a:latin typeface="Courier"/>
              </a:rPr>
              <a:t>)  </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63</a:t>
            </a:fld>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(pDat)</a:t>
            </a:r>
            <a:br/>
            <a:r>
              <a:rPr i="1">
                <a:solidFill>
                  <a:srgbClr val="BA2121"/>
                </a:solidFill>
                <a:latin typeface="Courier"/>
              </a:rPr>
              <a:t>##       name age     drug</a:t>
            </a:r>
            <a:br/>
            <a:r>
              <a:rPr i="1">
                <a:solidFill>
                  <a:srgbClr val="BA2121"/>
                </a:solidFill>
                <a:latin typeface="Courier"/>
              </a:rPr>
              <a:t>## 1     Marc  37   Lariam</a:t>
            </a:r>
            <a:br/>
            <a:r>
              <a:rPr i="1">
                <a:solidFill>
                  <a:srgbClr val="BA2121"/>
                </a:solidFill>
                <a:latin typeface="Courier"/>
              </a:rPr>
              <a:t>## 2    Ulemu  48   Lariam</a:t>
            </a:r>
            <a:br/>
            <a:r>
              <a:rPr i="1">
                <a:solidFill>
                  <a:srgbClr val="BA2121"/>
                </a:solidFill>
                <a:latin typeface="Courier"/>
              </a:rPr>
              <a:t>## 3  Clemens  46 Malarone</a:t>
            </a:r>
            <a:br/>
            <a:r>
              <a:rPr i="1">
                <a:solidFill>
                  <a:srgbClr val="BA2121"/>
                </a:solidFill>
                <a:latin typeface="Courier"/>
              </a:rPr>
              <a:t>## 4 Brigitte  38     none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64</a:t>
            </a:fld>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Drug-level data</a:t>
            </a:r>
            <a:br/>
            <a:r>
              <a:rPr>
                <a:latin typeface="Courier"/>
              </a:rPr>
              <a:t>dDat</a:t>
            </a:r>
            <a:r>
              <a:rPr>
                <a:solidFill>
                  <a:srgbClr val="007020"/>
                </a:solidFill>
                <a:latin typeface="Courier"/>
              </a:rPr>
              <a:t>&lt;-</a:t>
            </a:r>
            <a:r>
              <a:rPr>
                <a:solidFill>
                  <a:srgbClr val="06287E"/>
                </a:solidFill>
                <a:latin typeface="Courier"/>
              </a:rPr>
              <a:t>data.frame</a:t>
            </a:r>
            <a:r>
              <a:rPr>
                <a:latin typeface="Courier"/>
              </a:rPr>
              <a:t>(</a:t>
            </a:r>
            <a:br/>
            <a:r>
              <a:rPr>
                <a:latin typeface="Courier"/>
              </a:rPr>
              <a:t>  </a:t>
            </a:r>
            <a:r>
              <a:rPr>
                <a:solidFill>
                  <a:srgbClr val="7D9029"/>
                </a:solidFill>
                <a:latin typeface="Courier"/>
              </a:rPr>
              <a:t>commonName=</a:t>
            </a:r>
            <a:r>
              <a:rPr>
                <a:solidFill>
                  <a:srgbClr val="06287E"/>
                </a:solidFill>
                <a:latin typeface="Courier"/>
              </a:rPr>
              <a:t>c</a:t>
            </a:r>
            <a:r>
              <a:rPr>
                <a:latin typeface="Courier"/>
              </a:rPr>
              <a:t>(</a:t>
            </a:r>
            <a:r>
              <a:rPr>
                <a:solidFill>
                  <a:srgbClr val="4070A0"/>
                </a:solidFill>
                <a:latin typeface="Courier"/>
              </a:rPr>
              <a:t>"Acticlate"</a:t>
            </a:r>
            <a:r>
              <a:rPr>
                <a:latin typeface="Courier"/>
              </a:rPr>
              <a:t>,</a:t>
            </a:r>
            <a:r>
              <a:rPr>
                <a:solidFill>
                  <a:srgbClr val="4070A0"/>
                </a:solidFill>
                <a:latin typeface="Courier"/>
              </a:rPr>
              <a:t>"Aralen"</a:t>
            </a:r>
            <a:r>
              <a:rPr>
                <a:latin typeface="Courier"/>
              </a:rPr>
              <a:t>,</a:t>
            </a:r>
            <a:r>
              <a:rPr>
                <a:solidFill>
                  <a:srgbClr val="4070A0"/>
                </a:solidFill>
                <a:latin typeface="Courier"/>
              </a:rPr>
              <a:t>"Jasoprim"</a:t>
            </a:r>
            <a:r>
              <a:rPr>
                <a:latin typeface="Courier"/>
              </a:rPr>
              <a:t>,</a:t>
            </a:r>
            <a:r>
              <a:rPr>
                <a:solidFill>
                  <a:srgbClr val="4070A0"/>
                </a:solidFill>
                <a:latin typeface="Courier"/>
              </a:rPr>
              <a:t>"Lariam"</a:t>
            </a:r>
            <a:r>
              <a:rPr>
                <a:latin typeface="Courier"/>
              </a:rPr>
              <a:t>,</a:t>
            </a:r>
            <a:r>
              <a:rPr>
                <a:solidFill>
                  <a:srgbClr val="4070A0"/>
                </a:solidFill>
                <a:latin typeface="Courier"/>
              </a:rPr>
              <a:t>"Malarone"</a:t>
            </a:r>
            <a:r>
              <a:rPr>
                <a:latin typeface="Courier"/>
              </a:rPr>
              <a:t>,</a:t>
            </a:r>
            <a:r>
              <a:rPr>
                <a:solidFill>
                  <a:srgbClr val="4070A0"/>
                </a:solidFill>
                <a:latin typeface="Courier"/>
              </a:rPr>
              <a:t>"Malirid"</a:t>
            </a:r>
            <a:r>
              <a:rPr>
                <a:latin typeface="Courier"/>
              </a:rPr>
              <a:t>,</a:t>
            </a:r>
            <a:r>
              <a:rPr>
                <a:solidFill>
                  <a:srgbClr val="4070A0"/>
                </a:solidFill>
                <a:latin typeface="Courier"/>
              </a:rPr>
              <a:t>"Monodox"</a:t>
            </a:r>
            <a:r>
              <a:rPr>
                <a:latin typeface="Courier"/>
              </a:rPr>
              <a:t>),</a:t>
            </a:r>
            <a:br/>
            <a:r>
              <a:rPr>
                <a:latin typeface="Courier"/>
              </a:rPr>
              <a:t>  </a:t>
            </a:r>
            <a:r>
              <a:rPr>
                <a:solidFill>
                  <a:srgbClr val="7D9029"/>
                </a:solidFill>
                <a:latin typeface="Courier"/>
              </a:rPr>
              <a:t>ingredient=</a:t>
            </a:r>
            <a:r>
              <a:rPr>
                <a:solidFill>
                  <a:srgbClr val="06287E"/>
                </a:solidFill>
                <a:latin typeface="Courier"/>
              </a:rPr>
              <a:t>c</a:t>
            </a:r>
            <a:r>
              <a:rPr>
                <a:latin typeface="Courier"/>
              </a:rPr>
              <a:t>(</a:t>
            </a:r>
            <a:r>
              <a:rPr>
                <a:solidFill>
                  <a:srgbClr val="4070A0"/>
                </a:solidFill>
                <a:latin typeface="Courier"/>
              </a:rPr>
              <a:t>"Doxycycline"</a:t>
            </a:r>
            <a:r>
              <a:rPr>
                <a:latin typeface="Courier"/>
              </a:rPr>
              <a:t>,</a:t>
            </a:r>
            <a:r>
              <a:rPr>
                <a:solidFill>
                  <a:srgbClr val="4070A0"/>
                </a:solidFill>
                <a:latin typeface="Courier"/>
              </a:rPr>
              <a:t>"Chloroquine"</a:t>
            </a:r>
            <a:r>
              <a:rPr>
                <a:latin typeface="Courier"/>
              </a:rPr>
              <a:t>,</a:t>
            </a:r>
            <a:r>
              <a:rPr>
                <a:solidFill>
                  <a:srgbClr val="4070A0"/>
                </a:solidFill>
                <a:latin typeface="Courier"/>
              </a:rPr>
              <a:t>"Primaquine"</a:t>
            </a:r>
            <a:r>
              <a:rPr>
                <a:latin typeface="Courier"/>
              </a:rPr>
              <a:t>,</a:t>
            </a:r>
            <a:r>
              <a:rPr>
                <a:solidFill>
                  <a:srgbClr val="4070A0"/>
                </a:solidFill>
                <a:latin typeface="Courier"/>
              </a:rPr>
              <a:t>"Mefloquine"</a:t>
            </a:r>
            <a:r>
              <a:rPr>
                <a:latin typeface="Courier"/>
              </a:rPr>
              <a:t>,</a:t>
            </a:r>
            <a:r>
              <a:rPr>
                <a:solidFill>
                  <a:srgbClr val="4070A0"/>
                </a:solidFill>
                <a:latin typeface="Courier"/>
              </a:rPr>
              <a:t>"Atavaquone/Proguanil"</a:t>
            </a:r>
            <a:r>
              <a:rPr>
                <a:latin typeface="Courier"/>
              </a:rPr>
              <a:t>,</a:t>
            </a:r>
            <a:r>
              <a:rPr>
                <a:solidFill>
                  <a:srgbClr val="4070A0"/>
                </a:solidFill>
                <a:latin typeface="Courier"/>
              </a:rPr>
              <a:t>"Primaquine"</a:t>
            </a:r>
            <a:r>
              <a:rPr>
                <a:latin typeface="Courier"/>
              </a:rPr>
              <a:t>,</a:t>
            </a:r>
            <a:r>
              <a:rPr>
                <a:solidFill>
                  <a:srgbClr val="4070A0"/>
                </a:solidFill>
                <a:latin typeface="Courier"/>
              </a:rPr>
              <a:t>"Doxycyline"</a:t>
            </a:r>
            <a:r>
              <a:rPr>
                <a:latin typeface="Courier"/>
              </a:rPr>
              <a:t>)</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65</a:t>
            </a:fld>
            <a:endParaRPr lang="en-GB"/>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(dDat)</a:t>
            </a:r>
            <a:br/>
            <a:r>
              <a:rPr i="1">
                <a:solidFill>
                  <a:srgbClr val="BA2121"/>
                </a:solidFill>
                <a:latin typeface="Courier"/>
              </a:rPr>
              <a:t>##   commonName           ingredient</a:t>
            </a:r>
            <a:br/>
            <a:r>
              <a:rPr i="1">
                <a:solidFill>
                  <a:srgbClr val="BA2121"/>
                </a:solidFill>
                <a:latin typeface="Courier"/>
              </a:rPr>
              <a:t>## 1  Acticlate          Doxycycline</a:t>
            </a:r>
            <a:br/>
            <a:r>
              <a:rPr i="1">
                <a:solidFill>
                  <a:srgbClr val="BA2121"/>
                </a:solidFill>
                <a:latin typeface="Courier"/>
              </a:rPr>
              <a:t>## 2     Aralen          Chloroquine</a:t>
            </a:r>
            <a:br/>
            <a:r>
              <a:rPr i="1">
                <a:solidFill>
                  <a:srgbClr val="BA2121"/>
                </a:solidFill>
                <a:latin typeface="Courier"/>
              </a:rPr>
              <a:t>## 3   Jasoprim           Primaquine</a:t>
            </a:r>
            <a:br/>
            <a:r>
              <a:rPr i="1">
                <a:solidFill>
                  <a:srgbClr val="BA2121"/>
                </a:solidFill>
                <a:latin typeface="Courier"/>
              </a:rPr>
              <a:t>## 4     Lariam           Mefloquine</a:t>
            </a:r>
            <a:br/>
            <a:r>
              <a:rPr i="1">
                <a:solidFill>
                  <a:srgbClr val="BA2121"/>
                </a:solidFill>
                <a:latin typeface="Courier"/>
              </a:rPr>
              <a:t>## 5   Malarone Atavaquone/Proguanil</a:t>
            </a:r>
            <a:br/>
            <a:r>
              <a:rPr i="1">
                <a:solidFill>
                  <a:srgbClr val="BA2121"/>
                </a:solidFill>
                <a:latin typeface="Courier"/>
              </a:rPr>
              <a:t>## 6    Malirid           Primaquine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66</a:t>
            </a:fld>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Left join</a:t>
            </a:r>
            <a:br/>
            <a:r>
              <a:rPr>
                <a:latin typeface="Courier"/>
              </a:rPr>
              <a:t>pDatWithDrug</a:t>
            </a:r>
            <a:r>
              <a:rPr>
                <a:solidFill>
                  <a:srgbClr val="007020"/>
                </a:solidFill>
                <a:latin typeface="Courier"/>
              </a:rPr>
              <a:t>&lt;-</a:t>
            </a:r>
            <a:r>
              <a:rPr>
                <a:solidFill>
                  <a:srgbClr val="06287E"/>
                </a:solidFill>
                <a:latin typeface="Courier"/>
              </a:rPr>
              <a:t>left_join</a:t>
            </a:r>
            <a:r>
              <a:rPr>
                <a:latin typeface="Courier"/>
              </a:rPr>
              <a:t>(pDat,dDat,</a:t>
            </a:r>
            <a:r>
              <a:rPr>
                <a:solidFill>
                  <a:srgbClr val="7D9029"/>
                </a:solidFill>
                <a:latin typeface="Courier"/>
              </a:rPr>
              <a:t>by=</a:t>
            </a:r>
            <a:r>
              <a:rPr>
                <a:solidFill>
                  <a:srgbClr val="06287E"/>
                </a:solidFill>
                <a:latin typeface="Courier"/>
              </a:rPr>
              <a:t>c</a:t>
            </a:r>
            <a:r>
              <a:rPr>
                <a:latin typeface="Courier"/>
              </a:rPr>
              <a:t>(</a:t>
            </a:r>
            <a:r>
              <a:rPr>
                <a:solidFill>
                  <a:srgbClr val="4070A0"/>
                </a:solidFill>
                <a:latin typeface="Courier"/>
              </a:rPr>
              <a:t>"drug"</a:t>
            </a:r>
            <a:r>
              <a:rPr>
                <a:latin typeface="Courier"/>
              </a:rPr>
              <a:t> </a:t>
            </a:r>
            <a:r>
              <a:rPr>
                <a:solidFill>
                  <a:srgbClr val="007020"/>
                </a:solidFill>
                <a:latin typeface="Courier"/>
              </a:rPr>
              <a:t>=</a:t>
            </a:r>
            <a:r>
              <a:rPr>
                <a:latin typeface="Courier"/>
              </a:rPr>
              <a:t> </a:t>
            </a:r>
            <a:r>
              <a:rPr>
                <a:solidFill>
                  <a:srgbClr val="4070A0"/>
                </a:solidFill>
                <a:latin typeface="Courier"/>
              </a:rPr>
              <a:t>"commonName"</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67</a:t>
            </a:fld>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(pDatWithDrug)</a:t>
            </a:r>
            <a:br/>
            <a:r>
              <a:rPr i="1">
                <a:solidFill>
                  <a:srgbClr val="BA2121"/>
                </a:solidFill>
                <a:latin typeface="Courier"/>
              </a:rPr>
              <a:t>##       name age     drug           ingredient</a:t>
            </a:r>
            <a:br/>
            <a:r>
              <a:rPr i="1">
                <a:solidFill>
                  <a:srgbClr val="BA2121"/>
                </a:solidFill>
                <a:latin typeface="Courier"/>
              </a:rPr>
              <a:t>## 1     Marc  37   Lariam           Mefloquine</a:t>
            </a:r>
            <a:br/>
            <a:r>
              <a:rPr i="1">
                <a:solidFill>
                  <a:srgbClr val="BA2121"/>
                </a:solidFill>
                <a:latin typeface="Courier"/>
              </a:rPr>
              <a:t>## 2    Ulemu  48   Lariam           Mefloquine</a:t>
            </a:r>
            <a:br/>
            <a:r>
              <a:rPr i="1">
                <a:solidFill>
                  <a:srgbClr val="BA2121"/>
                </a:solidFill>
                <a:latin typeface="Courier"/>
              </a:rPr>
              <a:t>## 3  Clemens  46 Malarone Atavaquone/Proguanil</a:t>
            </a:r>
            <a:br/>
            <a:r>
              <a:rPr i="1">
                <a:solidFill>
                  <a:srgbClr val="BA2121"/>
                </a:solidFill>
                <a:latin typeface="Courier"/>
              </a:rPr>
              <a:t>## 4 Brigitte  38     none                 &lt;NA&gt;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68</a:t>
            </a:fld>
            <a:endParaRPr lang="en-GB"/>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Pivoting data</a:t>
            </a:r>
            <a:r>
              <a:t> (wide </a:t>
            </a:r>
            <a14:m xmlns:a14="http://schemas.microsoft.com/office/drawing/2010/main">
              <m:oMath xmlns:m="http://schemas.openxmlformats.org/officeDocument/2006/math">
                <m:r>
                  <a:rPr>
                    <a:latin typeface="Cambria Math" panose="02040503050406030204" pitchFamily="18" charset="0"/>
                  </a:rPr>
                  <m:t>→</m:t>
                </m:r>
              </m:oMath>
            </a14:m>
            <a:r>
              <a:t> long and long </a:t>
            </a:r>
            <a14:m xmlns:a14="http://schemas.microsoft.com/office/drawing/2010/main">
              <m:oMath xmlns:m="http://schemas.openxmlformats.org/officeDocument/2006/math">
                <m:r>
                  <a:rPr>
                    <a:latin typeface="Cambria Math" panose="02040503050406030204" pitchFamily="18" charset="0"/>
                  </a:rPr>
                  <m:t>→</m:t>
                </m:r>
              </m:oMath>
            </a14:m>
            <a:r>
              <a:t> wide)</a:t>
            </a:r>
          </a:p>
          <a:p>
            <a:pPr marL="0" lvl="0" indent="0">
              <a:buNone/>
            </a:pPr>
            <a:r>
              <a:t>When data are collected with repeated measurements on the same unit over time or across different conditions (e.g. longitudinal patient data, or before / after data on the same patients), the data can be either in a </a:t>
            </a:r>
            <a:r>
              <a:rPr i="1"/>
              <a:t>wide</a:t>
            </a:r>
            <a:r>
              <a:t> format or a </a:t>
            </a:r>
            <a:r>
              <a:rPr i="1"/>
              <a:t>long</a:t>
            </a:r>
            <a:r>
              <a:t> format.</a:t>
            </a:r>
          </a:p>
          <a:p>
            <a:pPr marL="0" lvl="0" indent="0">
              <a:buNone/>
            </a:pPr>
            <a:r>
              <a:t>Depending on what analysis is going to be done, the data may need to be in either of these 2 formats. It is important to be able to switch between both formats when needed.</a:t>
            </a:r>
          </a:p>
          <a:p>
            <a:pPr marL="0" lvl="0" indent="0">
              <a:buNone/>
            </a:pPr>
            <a:r>
              <a:t>The package </a:t>
            </a:r>
            <a:r>
              <a:rPr>
                <a:latin typeface="Courier"/>
              </a:rPr>
              <a:t>tidyr</a:t>
            </a:r>
            <a:r>
              <a:t> provides 2 useful functions for this: </a:t>
            </a:r>
            <a:r>
              <a:rPr>
                <a:latin typeface="Courier"/>
              </a:rPr>
              <a:t>pivot_longer()</a:t>
            </a:r>
            <a:r>
              <a:t> and </a:t>
            </a:r>
            <a:r>
              <a:rPr>
                <a:latin typeface="Courier"/>
              </a:rPr>
              <a:t>pivot_wider()</a:t>
            </a:r>
            <a:r>
              <a:t>.</a:t>
            </a:r>
          </a:p>
          <a:p>
            <a:pPr marL="0" lvl="0" indent="0">
              <a:buNone/>
            </a:pPr>
            <a:r>
              <a:t>Their use is best illustrated with an example.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69</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Getting started</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 and RStudio IDE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a:t>
            </a:fld>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datWide </a:t>
            </a:r>
            <a:r>
              <a:rPr>
                <a:solidFill>
                  <a:srgbClr val="007020"/>
                </a:solidFill>
                <a:latin typeface="Courier"/>
              </a:rPr>
              <a:t>&lt;-</a:t>
            </a:r>
            <a:r>
              <a:rPr>
                <a:latin typeface="Courier"/>
              </a:rPr>
              <a:t> </a:t>
            </a:r>
            <a:r>
              <a:rPr>
                <a:solidFill>
                  <a:srgbClr val="06287E"/>
                </a:solidFill>
                <a:latin typeface="Courier"/>
              </a:rPr>
              <a:t>read.table</a:t>
            </a:r>
            <a:r>
              <a:rPr>
                <a:latin typeface="Courier"/>
              </a:rPr>
              <a:t>(</a:t>
            </a:r>
            <a:r>
              <a:rPr>
                <a:solidFill>
                  <a:srgbClr val="7D9029"/>
                </a:solidFill>
                <a:latin typeface="Courier"/>
              </a:rPr>
              <a:t>header=</a:t>
            </a:r>
            <a:r>
              <a:rPr>
                <a:solidFill>
                  <a:srgbClr val="880000"/>
                </a:solidFill>
                <a:latin typeface="Courier"/>
              </a:rPr>
              <a:t>TRUE</a:t>
            </a:r>
            <a:r>
              <a:rPr>
                <a:latin typeface="Courier"/>
              </a:rPr>
              <a:t>, </a:t>
            </a:r>
            <a:r>
              <a:rPr>
                <a:solidFill>
                  <a:srgbClr val="7D9029"/>
                </a:solidFill>
                <a:latin typeface="Courier"/>
              </a:rPr>
              <a:t>text=</a:t>
            </a:r>
            <a:r>
              <a:rPr>
                <a:solidFill>
                  <a:srgbClr val="4070A0"/>
                </a:solidFill>
                <a:latin typeface="Courier"/>
              </a:rPr>
              <a:t>'</a:t>
            </a:r>
            <a:br/>
            <a:r>
              <a:rPr>
                <a:solidFill>
                  <a:srgbClr val="4070A0"/>
                </a:solidFill>
                <a:latin typeface="Courier"/>
              </a:rPr>
              <a:t>                      subject sex control cond1 cond2</a:t>
            </a:r>
            <a:br/>
            <a:r>
              <a:rPr>
                <a:solidFill>
                  <a:srgbClr val="4070A0"/>
                </a:solidFill>
                <a:latin typeface="Courier"/>
              </a:rPr>
              <a:t>                      1       M       7.9  12.3  10.7</a:t>
            </a:r>
            <a:br/>
            <a:r>
              <a:rPr>
                <a:solidFill>
                  <a:srgbClr val="4070A0"/>
                </a:solidFill>
                <a:latin typeface="Courier"/>
              </a:rPr>
              <a:t>                      2       F       6.3  10.6  11.1</a:t>
            </a:r>
            <a:br/>
            <a:r>
              <a:rPr>
                <a:solidFill>
                  <a:srgbClr val="4070A0"/>
                </a:solidFill>
                <a:latin typeface="Courier"/>
              </a:rPr>
              <a:t>                      3       F       9.5  13.1  13.8</a:t>
            </a:r>
            <a:br/>
            <a:r>
              <a:rPr>
                <a:solidFill>
                  <a:srgbClr val="4070A0"/>
                </a:solidFill>
                <a:latin typeface="Courier"/>
              </a:rPr>
              <a:t>                      4       M      11.5  13.4  12.9</a:t>
            </a:r>
            <a:br/>
            <a:r>
              <a:rPr>
                <a:solidFill>
                  <a:srgbClr val="4070A0"/>
                </a:solidFill>
                <a:latin typeface="Courier"/>
              </a:rPr>
              <a:t>                      '</a:t>
            </a:r>
            <a:r>
              <a:rPr>
                <a:latin typeface="Courier"/>
              </a:rPr>
              <a:t>)</a:t>
            </a:r>
            <a:br/>
            <a:r>
              <a:rPr>
                <a:latin typeface="Courier"/>
              </a:rPr>
              <a:t>datWide</a:t>
            </a:r>
            <a:r>
              <a:rPr>
                <a:solidFill>
                  <a:srgbClr val="4070A0"/>
                </a:solidFill>
                <a:latin typeface="Courier"/>
              </a:rPr>
              <a:t>$</a:t>
            </a:r>
            <a:r>
              <a:rPr>
                <a:latin typeface="Courier"/>
              </a:rPr>
              <a:t>subject </a:t>
            </a:r>
            <a:r>
              <a:rPr>
                <a:solidFill>
                  <a:srgbClr val="007020"/>
                </a:solidFill>
                <a:latin typeface="Courier"/>
              </a:rPr>
              <a:t>&lt;-</a:t>
            </a:r>
            <a:r>
              <a:rPr>
                <a:latin typeface="Courier"/>
              </a:rPr>
              <a:t> </a:t>
            </a:r>
            <a:r>
              <a:rPr>
                <a:solidFill>
                  <a:srgbClr val="06287E"/>
                </a:solidFill>
                <a:latin typeface="Courier"/>
              </a:rPr>
              <a:t>factor</a:t>
            </a:r>
            <a:r>
              <a:rPr>
                <a:latin typeface="Courier"/>
              </a:rPr>
              <a:t>(datWide</a:t>
            </a:r>
            <a:r>
              <a:rPr>
                <a:solidFill>
                  <a:srgbClr val="4070A0"/>
                </a:solidFill>
                <a:latin typeface="Courier"/>
              </a:rPr>
              <a:t>$</a:t>
            </a:r>
            <a:r>
              <a:rPr>
                <a:latin typeface="Courier"/>
              </a:rPr>
              <a:t>subject)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70</a:t>
            </a:fld>
            <a:endParaRPr lang="en-GB"/>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(datWide)</a:t>
            </a:r>
            <a:br/>
            <a:r>
              <a:rPr i="1">
                <a:solidFill>
                  <a:srgbClr val="BA2121"/>
                </a:solidFill>
                <a:latin typeface="Courier"/>
              </a:rPr>
              <a:t>##   subject sex control cond1 cond2</a:t>
            </a:r>
            <a:br/>
            <a:r>
              <a:rPr i="1">
                <a:solidFill>
                  <a:srgbClr val="BA2121"/>
                </a:solidFill>
                <a:latin typeface="Courier"/>
              </a:rPr>
              <a:t>## 1       1   M     7.9  12.3  10.7</a:t>
            </a:r>
            <a:br/>
            <a:r>
              <a:rPr i="1">
                <a:solidFill>
                  <a:srgbClr val="BA2121"/>
                </a:solidFill>
                <a:latin typeface="Courier"/>
              </a:rPr>
              <a:t>## 2       2   F     6.3  10.6  11.1</a:t>
            </a:r>
            <a:br/>
            <a:r>
              <a:rPr i="1">
                <a:solidFill>
                  <a:srgbClr val="BA2121"/>
                </a:solidFill>
                <a:latin typeface="Courier"/>
              </a:rPr>
              <a:t>## 3       3   F     9.5  13.1  13.8</a:t>
            </a:r>
            <a:br/>
            <a:r>
              <a:rPr i="1">
                <a:solidFill>
                  <a:srgbClr val="BA2121"/>
                </a:solidFill>
                <a:latin typeface="Courier"/>
              </a:rPr>
              <a:t>## 4       4   M    11.5  13.4  12.9</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71</a:t>
            </a:fld>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This is the </a:t>
            </a:r>
            <a:r>
              <a:rPr i="1"/>
              <a:t>wide</a:t>
            </a:r>
            <a:r>
              <a:t> format: 1 individual per row, multiple observations of the same variable under different conditions or fixed timepoints.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Wide to long:</a:t>
            </a:r>
            <a:r>
              <a:t> </a:t>
            </a:r>
            <a:r>
              <a:rPr>
                <a:latin typeface="Courier"/>
              </a:rPr>
              <a:t>pivot_longer()</a:t>
            </a:r>
          </a:p>
          <a:p>
            <a:pPr lvl="0" indent="0">
              <a:buNone/>
            </a:pPr>
            <a:r>
              <a:rPr>
                <a:latin typeface="Courier"/>
              </a:rPr>
              <a:t>datLong</a:t>
            </a:r>
            <a:r>
              <a:rPr>
                <a:solidFill>
                  <a:srgbClr val="007020"/>
                </a:solidFill>
                <a:latin typeface="Courier"/>
              </a:rPr>
              <a:t>&lt;-</a:t>
            </a:r>
            <a:r>
              <a:rPr>
                <a:solidFill>
                  <a:srgbClr val="06287E"/>
                </a:solidFill>
                <a:latin typeface="Courier"/>
              </a:rPr>
              <a:t>pivot_longer</a:t>
            </a:r>
            <a:r>
              <a:rPr>
                <a:latin typeface="Courier"/>
              </a:rPr>
              <a:t>(datWide,</a:t>
            </a:r>
            <a:r>
              <a:rPr>
                <a:solidFill>
                  <a:srgbClr val="7D9029"/>
                </a:solidFill>
                <a:latin typeface="Courier"/>
              </a:rPr>
              <a:t>cols=</a:t>
            </a:r>
            <a:r>
              <a:rPr>
                <a:solidFill>
                  <a:srgbClr val="06287E"/>
                </a:solidFill>
                <a:latin typeface="Courier"/>
              </a:rPr>
              <a:t>c</a:t>
            </a:r>
            <a:r>
              <a:rPr>
                <a:latin typeface="Courier"/>
              </a:rPr>
              <a:t>(control,cond1,cond2),</a:t>
            </a:r>
            <a:r>
              <a:rPr>
                <a:solidFill>
                  <a:srgbClr val="7D9029"/>
                </a:solidFill>
                <a:latin typeface="Courier"/>
              </a:rPr>
              <a:t>names_to=</a:t>
            </a:r>
            <a:r>
              <a:rPr>
                <a:solidFill>
                  <a:srgbClr val="4070A0"/>
                </a:solidFill>
                <a:latin typeface="Courier"/>
              </a:rPr>
              <a:t>"condition"</a:t>
            </a:r>
            <a:r>
              <a:rPr>
                <a:latin typeface="Courier"/>
              </a:rPr>
              <a:t>,</a:t>
            </a:r>
            <a:r>
              <a:rPr>
                <a:solidFill>
                  <a:srgbClr val="7D9029"/>
                </a:solidFill>
                <a:latin typeface="Courier"/>
              </a:rPr>
              <a:t>values_to=</a:t>
            </a:r>
            <a:r>
              <a:rPr>
                <a:solidFill>
                  <a:srgbClr val="4070A0"/>
                </a:solidFill>
                <a:latin typeface="Courier"/>
              </a:rPr>
              <a:t>"measurement"</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(datLong)</a:t>
            </a:r>
            <a:br/>
            <a:r>
              <a:rPr i="1">
                <a:solidFill>
                  <a:srgbClr val="BA2121"/>
                </a:solidFill>
                <a:latin typeface="Courier"/>
              </a:rPr>
              <a:t>## # A tibble: 12 × 4</a:t>
            </a:r>
            <a:br/>
            <a:r>
              <a:rPr i="1">
                <a:solidFill>
                  <a:srgbClr val="BA2121"/>
                </a:solidFill>
                <a:latin typeface="Courier"/>
              </a:rPr>
              <a:t>##    subject sex   condition measurement</a:t>
            </a:r>
            <a:br/>
            <a:r>
              <a:rPr i="1">
                <a:solidFill>
                  <a:srgbClr val="BA2121"/>
                </a:solidFill>
                <a:latin typeface="Courier"/>
              </a:rPr>
              <a:t>##    &lt;fct&gt;   &lt;chr&gt; &lt;chr&gt;           &lt;dbl&gt;</a:t>
            </a:r>
            <a:br/>
            <a:r>
              <a:rPr i="1">
                <a:solidFill>
                  <a:srgbClr val="BA2121"/>
                </a:solidFill>
                <a:latin typeface="Courier"/>
              </a:rPr>
              <a:t>##  1 1       M     control           7.9</a:t>
            </a:r>
            <a:br/>
            <a:r>
              <a:rPr i="1">
                <a:solidFill>
                  <a:srgbClr val="BA2121"/>
                </a:solidFill>
                <a:latin typeface="Courier"/>
              </a:rPr>
              <a:t>##  2 1       M     cond1            12.3</a:t>
            </a:r>
            <a:br/>
            <a:r>
              <a:rPr i="1">
                <a:solidFill>
                  <a:srgbClr val="BA2121"/>
                </a:solidFill>
                <a:latin typeface="Courier"/>
              </a:rPr>
              <a:t>##  3 1       M     cond2            10.7</a:t>
            </a:r>
            <a:br/>
            <a:r>
              <a:rPr i="1">
                <a:solidFill>
                  <a:srgbClr val="BA2121"/>
                </a:solidFill>
                <a:latin typeface="Courier"/>
              </a:rPr>
              <a:t>##  4 2       F     control           6.3</a:t>
            </a:r>
            <a:br/>
            <a:r>
              <a:rPr i="1">
                <a:solidFill>
                  <a:srgbClr val="BA2121"/>
                </a:solidFill>
                <a:latin typeface="Courier"/>
              </a:rPr>
              <a:t>##  5 2       F     cond1            10.6</a:t>
            </a:r>
            <a:br/>
            <a:r>
              <a:rPr i="1">
                <a:solidFill>
                  <a:srgbClr val="BA2121"/>
                </a:solidFill>
                <a:latin typeface="Courier"/>
              </a:rPr>
              <a:t>##  6 2       F     cond2            11.1</a:t>
            </a:r>
            <a:br/>
            <a:r>
              <a:rPr i="1">
                <a:solidFill>
                  <a:srgbClr val="BA2121"/>
                </a:solidFill>
                <a:latin typeface="Courier"/>
              </a:rPr>
              <a:t>##  7 3       F     control           9.5</a:t>
            </a:r>
            <a:br/>
            <a:r>
              <a:rPr i="1">
                <a:solidFill>
                  <a:srgbClr val="BA2121"/>
                </a:solidFill>
                <a:latin typeface="Courier"/>
              </a:rPr>
              <a:t>##  8 3       F     cond1            13.1</a:t>
            </a:r>
            <a:br/>
            <a:r>
              <a:rPr i="1">
                <a:solidFill>
                  <a:srgbClr val="BA2121"/>
                </a:solidFill>
                <a:latin typeface="Courier"/>
              </a:rPr>
              <a:t>##  9 3       F     cond2            13.8</a:t>
            </a:r>
            <a:br/>
            <a:r>
              <a:rPr i="1">
                <a:solidFill>
                  <a:srgbClr val="BA2121"/>
                </a:solidFill>
                <a:latin typeface="Courier"/>
              </a:rPr>
              <a:t>## 10 4       M     control          11.5</a:t>
            </a:r>
            <a:br/>
            <a:r>
              <a:rPr i="1">
                <a:solidFill>
                  <a:srgbClr val="BA2121"/>
                </a:solidFill>
                <a:latin typeface="Courier"/>
              </a:rPr>
              <a:t>## 11 4       M     cond1            13.4</a:t>
            </a:r>
            <a:br/>
            <a:r>
              <a:rPr i="1">
                <a:solidFill>
                  <a:srgbClr val="BA2121"/>
                </a:solidFill>
                <a:latin typeface="Courier"/>
              </a:rPr>
              <a:t>## 12 4       M     cond2            12.9</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Long to wide:</a:t>
            </a:r>
            <a:r>
              <a:t> </a:t>
            </a:r>
            <a:r>
              <a:rPr>
                <a:latin typeface="Courier"/>
              </a:rPr>
              <a:t>pivot_wider()</a:t>
            </a:r>
          </a:p>
          <a:p>
            <a:pPr lvl="0" indent="0">
              <a:buNone/>
            </a:pPr>
            <a:r>
              <a:rPr>
                <a:solidFill>
                  <a:srgbClr val="06287E"/>
                </a:solidFill>
                <a:latin typeface="Courier"/>
              </a:rPr>
              <a:t>pivot_wider</a:t>
            </a:r>
            <a:r>
              <a:rPr>
                <a:latin typeface="Courier"/>
              </a:rPr>
              <a:t>(</a:t>
            </a:r>
            <a:r>
              <a:rPr>
                <a:solidFill>
                  <a:srgbClr val="7D9029"/>
                </a:solidFill>
                <a:latin typeface="Courier"/>
              </a:rPr>
              <a:t>data=</a:t>
            </a:r>
            <a:r>
              <a:rPr>
                <a:latin typeface="Courier"/>
              </a:rPr>
              <a:t>datLong,</a:t>
            </a:r>
            <a:r>
              <a:rPr>
                <a:solidFill>
                  <a:srgbClr val="7D9029"/>
                </a:solidFill>
                <a:latin typeface="Courier"/>
              </a:rPr>
              <a:t>names_from=</a:t>
            </a:r>
            <a:r>
              <a:rPr>
                <a:latin typeface="Courier"/>
              </a:rPr>
              <a:t>condition,</a:t>
            </a:r>
            <a:r>
              <a:rPr>
                <a:solidFill>
                  <a:srgbClr val="7D9029"/>
                </a:solidFill>
                <a:latin typeface="Courier"/>
              </a:rPr>
              <a:t>values_from=</a:t>
            </a:r>
            <a:r>
              <a:rPr>
                <a:latin typeface="Courier"/>
              </a:rPr>
              <a:t>measurement)</a:t>
            </a:r>
            <a:br/>
            <a:r>
              <a:rPr i="1">
                <a:solidFill>
                  <a:srgbClr val="BA2121"/>
                </a:solidFill>
                <a:latin typeface="Courier"/>
              </a:rPr>
              <a:t>## # A tibble: 4 × 5</a:t>
            </a:r>
            <a:br/>
            <a:r>
              <a:rPr i="1">
                <a:solidFill>
                  <a:srgbClr val="BA2121"/>
                </a:solidFill>
                <a:latin typeface="Courier"/>
              </a:rPr>
              <a:t>##   subject sex   control cond1 cond2</a:t>
            </a:r>
            <a:br/>
            <a:r>
              <a:rPr i="1">
                <a:solidFill>
                  <a:srgbClr val="BA2121"/>
                </a:solidFill>
                <a:latin typeface="Courier"/>
              </a:rPr>
              <a:t>##   &lt;fct&gt;   &lt;chr&gt;   &lt;dbl&gt; &lt;dbl&gt; &lt;dbl&gt;</a:t>
            </a:r>
            <a:br/>
            <a:r>
              <a:rPr i="1">
                <a:solidFill>
                  <a:srgbClr val="BA2121"/>
                </a:solidFill>
                <a:latin typeface="Courier"/>
              </a:rPr>
              <a:t>## 1 1       M         7.9  12.3  10.7</a:t>
            </a:r>
            <a:br/>
            <a:r>
              <a:rPr i="1">
                <a:solidFill>
                  <a:srgbClr val="BA2121"/>
                </a:solidFill>
                <a:latin typeface="Courier"/>
              </a:rPr>
              <a:t>## 2 2       F         6.3  10.6  11.1</a:t>
            </a:r>
            <a:br/>
            <a:r>
              <a:rPr i="1">
                <a:solidFill>
                  <a:srgbClr val="BA2121"/>
                </a:solidFill>
                <a:latin typeface="Courier"/>
              </a:rPr>
              <a:t>## 3 3       F         9.5  13.1  13.8</a:t>
            </a:r>
            <a:br/>
            <a:r>
              <a:rPr i="1">
                <a:solidFill>
                  <a:srgbClr val="BA2121"/>
                </a:solidFill>
                <a:latin typeface="Courier"/>
              </a:rPr>
              <a:t>## 4 4       M        11.5  13.4  12.9</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74</a:t>
            </a:fld>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Notes:</a:t>
            </a:r>
          </a:p>
          <a:p>
            <a:pPr lvl="0"/>
            <a:r>
              <a:t>If you have longitudinal data with variable time points, you can only use the long format.</a:t>
            </a:r>
          </a:p>
          <a:p>
            <a:pPr lvl="0"/>
            <a:r>
              <a:t>The base R package </a:t>
            </a:r>
            <a:r>
              <a:rPr>
                <a:latin typeface="Courier"/>
              </a:rPr>
              <a:t>stats</a:t>
            </a:r>
            <a:r>
              <a:t> also provides a function that allows switching between long and wide formats: </a:t>
            </a:r>
            <a:r>
              <a:rPr>
                <a:latin typeface="Courier"/>
              </a:rPr>
              <a:t>reshape()</a:t>
            </a:r>
            <a:r>
              <a:t>. You can explore this function by yourself (type </a:t>
            </a:r>
            <a:r>
              <a:rPr>
                <a:latin typeface="Courier"/>
              </a:rPr>
              <a:t>?reshape</a:t>
            </a:r>
            <a:r>
              <a:t> at the R console to open the documentation page for it), but generally the use of </a:t>
            </a:r>
            <a:r>
              <a:rPr>
                <a:latin typeface="Courier"/>
              </a:rPr>
              <a:t>pivot_longer()</a:t>
            </a:r>
            <a:r>
              <a:t> and </a:t>
            </a:r>
            <a:r>
              <a:rPr>
                <a:latin typeface="Courier"/>
              </a:rPr>
              <a:t>pivot_wider()</a:t>
            </a:r>
            <a:r>
              <a:t> is more intuitive.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75</a:t>
            </a:fld>
            <a:endParaRPr lang="en-GB"/>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Sometimes packages compete which other.</a:t>
            </a:r>
          </a:p>
          <a:p>
            <a:pPr marL="0" lvl="0" indent="0">
              <a:buNone/>
            </a:pPr>
            <a:r>
              <a:t>For example, a </a:t>
            </a:r>
            <a:r>
              <a:rPr>
                <a:latin typeface="Courier"/>
              </a:rPr>
              <a:t>filter()</a:t>
            </a:r>
            <a:r>
              <a:t> function can be found in at least these 3 packages:</a:t>
            </a:r>
          </a:p>
          <a:p>
            <a:pPr lvl="0"/>
            <a:r>
              <a:t>stats</a:t>
            </a:r>
          </a:p>
          <a:p>
            <a:pPr lvl="0"/>
            <a:r>
              <a:t>dplyr</a:t>
            </a:r>
          </a:p>
          <a:p>
            <a:pPr lvl="0"/>
            <a:r>
              <a:t>mice</a:t>
            </a:r>
          </a:p>
          <a:p>
            <a:pPr marL="0" lvl="0" indent="0">
              <a:buNone/>
            </a:pPr>
            <a:r>
              <a:t>Likewise, a </a:t>
            </a:r>
            <a:r>
              <a:rPr>
                <a:latin typeface="Courier"/>
              </a:rPr>
              <a:t>select()</a:t>
            </a:r>
            <a:r>
              <a:t> function can be found in at least these 2 packages:</a:t>
            </a:r>
          </a:p>
          <a:p>
            <a:pPr lvl="0"/>
            <a:r>
              <a:t>MASS</a:t>
            </a:r>
          </a:p>
          <a:p>
            <a:pPr lvl="0"/>
            <a:r>
              <a:t>dplyr</a:t>
            </a:r>
          </a:p>
          <a:p>
            <a:pPr marL="0" lvl="0" indent="0">
              <a:buNone/>
            </a:pPr>
            <a:r>
              <a:t>To avoid confusion and mistakes, it is often better to clarify which package you refer to. You do this by pre-pending the package name in front of the function name:</a:t>
            </a:r>
          </a:p>
          <a:p>
            <a:pPr lvl="0"/>
            <a:r>
              <a:rPr>
                <a:latin typeface="Courier"/>
              </a:rPr>
              <a:t>dplyr::filter()</a:t>
            </a:r>
          </a:p>
          <a:p>
            <a:pPr lvl="0"/>
            <a:r>
              <a:rPr>
                <a:latin typeface="Courier"/>
              </a:rPr>
              <a:t>dplyr::select()</a:t>
            </a:r>
          </a:p>
          <a:p>
            <a:pPr lvl="0"/>
            <a:r>
              <a:rPr>
                <a:latin typeface="Courier"/>
              </a:rPr>
              <a:t>mice::filter()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76</a:t>
            </a:fld>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R programming / coding</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77</a:t>
            </a:fld>
            <a:endParaRPr lang="en-GB"/>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Coding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Coding</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78</a:t>
            </a:fld>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When you need to do a given set of commands over and over again, it may be more efficient to group them in an R function - it avoids you to write repetitive code.</a:t>
            </a:r>
          </a:p>
          <a:p>
            <a:pPr marL="0" lvl="0" indent="0">
              <a:buNone/>
            </a:pPr>
            <a:r>
              <a:t>To define a function you need to use the R function </a:t>
            </a:r>
            <a:r>
              <a:rPr>
                <a:latin typeface="Courier"/>
              </a:rPr>
              <a:t>function()</a:t>
            </a:r>
            <a:r>
              <a:t>. Inside the brackets you then specify the input arguments to the function you define. The body of code for the function follows in curly brackets after the call to </a:t>
            </a:r>
            <a:r>
              <a:rPr>
                <a:latin typeface="Courier"/>
              </a:rPr>
              <a:t>function</a:t>
            </a:r>
            <a:r>
              <a:t>.</a:t>
            </a:r>
          </a:p>
          <a:p>
            <a:pPr marL="0" lvl="0" indent="0">
              <a:buNone/>
            </a:pPr>
            <a:r>
              <a:t>On the next slide is an example where we define a new function, </a:t>
            </a:r>
            <a:r>
              <a:rPr>
                <a:latin typeface="Courier"/>
              </a:rPr>
              <a:t>summaryFunction()</a:t>
            </a:r>
            <a:r>
              <a:t>, that will compute the mean and standard deviation of a specific variable in a data frame and returns this as a list of length 2.</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79</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Getting started - R and RStudio IDE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There are 2 main parts of software that you will need.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R is an environment for statistical computing. It is a programming language, specifically a scripting / interpreted language that does not require compilation.</a:t>
            </a:r>
          </a:p>
          <a:p>
            <a:pPr lvl="1"/>
            <a:r>
              <a:rPr>
                <a:hlinkClick r:id="rId2"/>
              </a:rPr>
              <a:t>https://cran.r-project.org/</a:t>
            </a:r>
          </a:p>
          <a:p>
            <a:pPr lvl="0"/>
            <a:r>
              <a:t>RStudio is a company who have developed the most used graphical user interface (GUI) / integrated development environment (IDE) for R.</a:t>
            </a:r>
          </a:p>
          <a:p>
            <a:pPr lvl="1"/>
            <a:r>
              <a:rPr>
                <a:hlinkClick r:id="rId3"/>
              </a:rPr>
              <a:t>https://www.rstudio.com</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a:t>
            </a:fld>
            <a:endParaRPr lang="en-GB"/>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summaryFunction</a:t>
            </a:r>
            <a:r>
              <a:rPr>
                <a:solidFill>
                  <a:srgbClr val="007020"/>
                </a:solidFill>
                <a:latin typeface="Courier"/>
              </a:rPr>
              <a:t>&lt;-</a:t>
            </a:r>
            <a:r>
              <a:rPr b="1">
                <a:solidFill>
                  <a:srgbClr val="007020"/>
                </a:solidFill>
                <a:latin typeface="Courier"/>
              </a:rPr>
              <a:t>function</a:t>
            </a:r>
            <a:r>
              <a:rPr>
                <a:latin typeface="Courier"/>
              </a:rPr>
              <a:t>(dat,var){</a:t>
            </a:r>
            <a:br/>
            <a:r>
              <a:rPr>
                <a:latin typeface="Courier"/>
              </a:rPr>
              <a:t>  </a:t>
            </a:r>
            <a:r>
              <a:rPr i="1">
                <a:solidFill>
                  <a:srgbClr val="60A0B0"/>
                </a:solidFill>
                <a:latin typeface="Courier"/>
              </a:rPr>
              <a:t># dat = a data frame</a:t>
            </a:r>
            <a:br/>
            <a:r>
              <a:rPr>
                <a:latin typeface="Courier"/>
              </a:rPr>
              <a:t>  </a:t>
            </a:r>
            <a:r>
              <a:rPr i="1">
                <a:solidFill>
                  <a:srgbClr val="60A0B0"/>
                </a:solidFill>
                <a:latin typeface="Courier"/>
              </a:rPr>
              <a:t># var = a character string indicating the name of the variable in the dat data frame that is to be summarised</a:t>
            </a:r>
            <a:br/>
            <a:r>
              <a:rPr>
                <a:latin typeface="Courier"/>
              </a:rPr>
              <a:t>  </a:t>
            </a:r>
            <a:br/>
            <a:r>
              <a:rPr>
                <a:latin typeface="Courier"/>
              </a:rPr>
              <a:t>  m</a:t>
            </a:r>
            <a:r>
              <a:rPr>
                <a:solidFill>
                  <a:srgbClr val="007020"/>
                </a:solidFill>
                <a:latin typeface="Courier"/>
              </a:rPr>
              <a:t>&lt;-</a:t>
            </a:r>
            <a:r>
              <a:rPr>
                <a:solidFill>
                  <a:srgbClr val="06287E"/>
                </a:solidFill>
                <a:latin typeface="Courier"/>
              </a:rPr>
              <a:t>mean</a:t>
            </a:r>
            <a:r>
              <a:rPr>
                <a:latin typeface="Courier"/>
              </a:rPr>
              <a:t>(dat[,var])</a:t>
            </a:r>
            <a:br/>
            <a:r>
              <a:rPr>
                <a:latin typeface="Courier"/>
              </a:rPr>
              <a:t>  s</a:t>
            </a:r>
            <a:r>
              <a:rPr>
                <a:solidFill>
                  <a:srgbClr val="007020"/>
                </a:solidFill>
                <a:latin typeface="Courier"/>
              </a:rPr>
              <a:t>&lt;-</a:t>
            </a:r>
            <a:r>
              <a:rPr>
                <a:solidFill>
                  <a:srgbClr val="06287E"/>
                </a:solidFill>
                <a:latin typeface="Courier"/>
              </a:rPr>
              <a:t>sd</a:t>
            </a:r>
            <a:r>
              <a:rPr>
                <a:latin typeface="Courier"/>
              </a:rPr>
              <a:t>(dat[,var])</a:t>
            </a:r>
            <a:br/>
            <a:r>
              <a:rPr>
                <a:latin typeface="Courier"/>
              </a:rPr>
              <a:t>  </a:t>
            </a:r>
            <a:br/>
            <a:r>
              <a:rPr>
                <a:latin typeface="Courier"/>
              </a:rPr>
              <a:t>  </a:t>
            </a:r>
            <a:r>
              <a:rPr>
                <a:solidFill>
                  <a:srgbClr val="06287E"/>
                </a:solidFill>
                <a:latin typeface="Courier"/>
              </a:rPr>
              <a:t>return</a:t>
            </a:r>
            <a:r>
              <a:rPr>
                <a:latin typeface="Courier"/>
              </a:rPr>
              <a:t>(</a:t>
            </a:r>
            <a:r>
              <a:rPr>
                <a:solidFill>
                  <a:srgbClr val="06287E"/>
                </a:solidFill>
                <a:latin typeface="Courier"/>
              </a:rPr>
              <a:t>list</a:t>
            </a:r>
            <a:r>
              <a:rPr>
                <a:latin typeface="Courier"/>
              </a:rPr>
              <a:t>(</a:t>
            </a:r>
            <a:r>
              <a:rPr>
                <a:solidFill>
                  <a:srgbClr val="7D9029"/>
                </a:solidFill>
                <a:latin typeface="Courier"/>
              </a:rPr>
              <a:t>mean=</a:t>
            </a:r>
            <a:r>
              <a:rPr>
                <a:latin typeface="Courier"/>
              </a:rPr>
              <a:t>m,</a:t>
            </a:r>
            <a:r>
              <a:rPr>
                <a:solidFill>
                  <a:srgbClr val="7D9029"/>
                </a:solidFill>
                <a:latin typeface="Courier"/>
              </a:rPr>
              <a:t>sd=</a:t>
            </a:r>
            <a:r>
              <a:rPr>
                <a:latin typeface="Courier"/>
              </a:rPr>
              <a:t>s))</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80</a:t>
            </a:fld>
            <a:endParaRPr lang="en-GB"/>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summaryFunction</a:t>
            </a:r>
            <a:r>
              <a:rPr>
                <a:latin typeface="Courier"/>
              </a:rPr>
              <a:t>(</a:t>
            </a:r>
            <a:r>
              <a:rPr>
                <a:solidFill>
                  <a:srgbClr val="7D9029"/>
                </a:solidFill>
                <a:latin typeface="Courier"/>
              </a:rPr>
              <a:t>dat=</a:t>
            </a:r>
            <a:r>
              <a:rPr>
                <a:latin typeface="Courier"/>
              </a:rPr>
              <a:t>iris,</a:t>
            </a:r>
            <a:r>
              <a:rPr>
                <a:solidFill>
                  <a:srgbClr val="7D9029"/>
                </a:solidFill>
                <a:latin typeface="Courier"/>
              </a:rPr>
              <a:t>var=</a:t>
            </a:r>
            <a:r>
              <a:rPr>
                <a:solidFill>
                  <a:srgbClr val="4070A0"/>
                </a:solidFill>
                <a:latin typeface="Courier"/>
              </a:rPr>
              <a:t>"Sepal.Width"</a:t>
            </a:r>
            <a:r>
              <a:rPr>
                <a:latin typeface="Courier"/>
              </a:rPr>
              <a:t>)</a:t>
            </a:r>
            <a:br/>
            <a:r>
              <a:rPr i="1">
                <a:solidFill>
                  <a:srgbClr val="BA2121"/>
                </a:solidFill>
                <a:latin typeface="Courier"/>
              </a:rPr>
              <a:t>## $mean</a:t>
            </a:r>
            <a:br/>
            <a:r>
              <a:rPr i="1">
                <a:solidFill>
                  <a:srgbClr val="BA2121"/>
                </a:solidFill>
                <a:latin typeface="Courier"/>
              </a:rPr>
              <a:t>## [1] 3.057333</a:t>
            </a:r>
            <a:br/>
            <a:r>
              <a:rPr i="1">
                <a:solidFill>
                  <a:srgbClr val="BA2121"/>
                </a:solidFill>
                <a:latin typeface="Courier"/>
              </a:rPr>
              <a:t>## </a:t>
            </a:r>
            <a:br/>
            <a:r>
              <a:rPr i="1">
                <a:solidFill>
                  <a:srgbClr val="BA2121"/>
                </a:solidFill>
                <a:latin typeface="Courier"/>
              </a:rPr>
              <a:t>## $sd</a:t>
            </a:r>
            <a:br/>
            <a:r>
              <a:rPr i="1">
                <a:solidFill>
                  <a:srgbClr val="BA2121"/>
                </a:solidFill>
                <a:latin typeface="Courier"/>
              </a:rPr>
              <a:t>## [1] 0.4358663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81</a:t>
            </a:fld>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 key concept in most programming languages are mechanisms to iterate a set of instructions and to control the execution of parts of the code. There are many of these in R, but we will focus on 2 key concepts here:</a:t>
            </a:r>
          </a:p>
          <a:p>
            <a:pPr lvl="0"/>
            <a:r>
              <a:rPr i="1"/>
              <a:t>for</a:t>
            </a:r>
            <a:r>
              <a:t> loops - to iterate a section of code over a vector, data frame or list</a:t>
            </a:r>
          </a:p>
          <a:p>
            <a:pPr lvl="0"/>
            <a:r>
              <a:rPr i="1"/>
              <a:t>if</a:t>
            </a:r>
            <a:r>
              <a:t> statements - to write sections of code that are only run conditional on certain condition(s) to be met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82</a:t>
            </a:fld>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create an empty vector of the desired size</a:t>
            </a:r>
            <a:br/>
            <a:r>
              <a:rPr>
                <a:latin typeface="Courier"/>
              </a:rPr>
              <a:t>flowerSize</a:t>
            </a:r>
            <a:r>
              <a:rPr>
                <a:solidFill>
                  <a:srgbClr val="007020"/>
                </a:solidFill>
                <a:latin typeface="Courier"/>
              </a:rPr>
              <a:t>&lt;-</a:t>
            </a:r>
            <a:r>
              <a:rPr>
                <a:solidFill>
                  <a:srgbClr val="06287E"/>
                </a:solidFill>
                <a:latin typeface="Courier"/>
              </a:rPr>
              <a:t>rep</a:t>
            </a:r>
            <a:r>
              <a:rPr>
                <a:latin typeface="Courier"/>
              </a:rPr>
              <a:t>(</a:t>
            </a:r>
            <a:r>
              <a:rPr>
                <a:solidFill>
                  <a:srgbClr val="880000"/>
                </a:solidFill>
                <a:latin typeface="Courier"/>
              </a:rPr>
              <a:t>NA</a:t>
            </a:r>
            <a:r>
              <a:rPr>
                <a:latin typeface="Courier"/>
              </a:rPr>
              <a:t>,</a:t>
            </a:r>
            <a:r>
              <a:rPr>
                <a:solidFill>
                  <a:srgbClr val="06287E"/>
                </a:solidFill>
                <a:latin typeface="Courier"/>
              </a:rPr>
              <a:t>nrow</a:t>
            </a:r>
            <a:r>
              <a:rPr>
                <a:latin typeface="Courier"/>
              </a:rPr>
              <a:t>(iris))</a:t>
            </a:r>
            <a:br/>
            <a:br/>
            <a:r>
              <a:rPr i="1">
                <a:solidFill>
                  <a:srgbClr val="60A0B0"/>
                </a:solidFill>
                <a:latin typeface="Courier"/>
              </a:rPr>
              <a:t># iterate over all rows of the iris data frame</a:t>
            </a:r>
            <a:br/>
            <a:r>
              <a:rPr b="1">
                <a:solidFill>
                  <a:srgbClr val="007020"/>
                </a:solidFill>
                <a:latin typeface="Courier"/>
              </a:rPr>
              <a:t>for</a:t>
            </a:r>
            <a:r>
              <a:rPr>
                <a:latin typeface="Courier"/>
              </a:rPr>
              <a:t>(i </a:t>
            </a:r>
            <a:r>
              <a:rPr b="1">
                <a:solidFill>
                  <a:srgbClr val="007020"/>
                </a:solidFill>
                <a:latin typeface="Courier"/>
              </a:rPr>
              <a:t>in</a:t>
            </a:r>
            <a:r>
              <a:rPr>
                <a:latin typeface="Courier"/>
              </a:rPr>
              <a:t> </a:t>
            </a:r>
            <a:r>
              <a:rPr>
                <a:solidFill>
                  <a:srgbClr val="40A070"/>
                </a:solidFill>
                <a:latin typeface="Courier"/>
              </a:rPr>
              <a:t>1</a:t>
            </a:r>
            <a:r>
              <a:rPr>
                <a:solidFill>
                  <a:srgbClr val="4070A0"/>
                </a:solidFill>
                <a:latin typeface="Courier"/>
              </a:rPr>
              <a:t>:</a:t>
            </a:r>
            <a:r>
              <a:rPr>
                <a:solidFill>
                  <a:srgbClr val="06287E"/>
                </a:solidFill>
                <a:latin typeface="Courier"/>
              </a:rPr>
              <a:t>nrow</a:t>
            </a:r>
            <a:r>
              <a:rPr>
                <a:latin typeface="Courier"/>
              </a:rPr>
              <a:t>(iris)){</a:t>
            </a:r>
            <a:br/>
            <a:r>
              <a:rPr>
                <a:latin typeface="Courier"/>
              </a:rPr>
              <a:t>  flowerSize[i]</a:t>
            </a:r>
            <a:r>
              <a:rPr>
                <a:solidFill>
                  <a:srgbClr val="007020"/>
                </a:solidFill>
                <a:latin typeface="Courier"/>
              </a:rPr>
              <a:t>&lt;-</a:t>
            </a:r>
            <a:r>
              <a:rPr>
                <a:latin typeface="Courier"/>
              </a:rPr>
              <a:t>iris</a:t>
            </a:r>
            <a:r>
              <a:rPr>
                <a:solidFill>
                  <a:srgbClr val="4070A0"/>
                </a:solidFill>
                <a:latin typeface="Courier"/>
              </a:rPr>
              <a:t>$</a:t>
            </a:r>
            <a:r>
              <a:rPr>
                <a:latin typeface="Courier"/>
              </a:rPr>
              <a:t>Petal.Length[i]</a:t>
            </a:r>
            <a:r>
              <a:rPr>
                <a:solidFill>
                  <a:srgbClr val="4070A0"/>
                </a:solidFill>
                <a:latin typeface="Courier"/>
              </a:rPr>
              <a:t>+</a:t>
            </a:r>
            <a:r>
              <a:rPr>
                <a:latin typeface="Courier"/>
              </a:rPr>
              <a:t>iris</a:t>
            </a:r>
            <a:r>
              <a:rPr>
                <a:solidFill>
                  <a:srgbClr val="4070A0"/>
                </a:solidFill>
                <a:latin typeface="Courier"/>
              </a:rPr>
              <a:t>$</a:t>
            </a:r>
            <a:r>
              <a:rPr>
                <a:latin typeface="Courier"/>
              </a:rPr>
              <a:t>Petal.Width[i]</a:t>
            </a:r>
            <a:r>
              <a:rPr>
                <a:solidFill>
                  <a:srgbClr val="4070A0"/>
                </a:solidFill>
                <a:latin typeface="Courier"/>
              </a:rPr>
              <a:t>+</a:t>
            </a:r>
            <a:r>
              <a:rPr>
                <a:latin typeface="Courier"/>
              </a:rPr>
              <a:t>iris</a:t>
            </a:r>
            <a:r>
              <a:rPr>
                <a:solidFill>
                  <a:srgbClr val="4070A0"/>
                </a:solidFill>
                <a:latin typeface="Courier"/>
              </a:rPr>
              <a:t>$</a:t>
            </a:r>
            <a:r>
              <a:rPr>
                <a:latin typeface="Courier"/>
              </a:rPr>
              <a:t>Sepal.Length[i]</a:t>
            </a:r>
            <a:r>
              <a:rPr>
                <a:solidFill>
                  <a:srgbClr val="4070A0"/>
                </a:solidFill>
                <a:latin typeface="Courier"/>
              </a:rPr>
              <a:t>+</a:t>
            </a:r>
            <a:r>
              <a:rPr>
                <a:latin typeface="Courier"/>
              </a:rPr>
              <a:t>iris</a:t>
            </a:r>
            <a:r>
              <a:rPr>
                <a:solidFill>
                  <a:srgbClr val="4070A0"/>
                </a:solidFill>
                <a:latin typeface="Courier"/>
              </a:rPr>
              <a:t>$</a:t>
            </a:r>
            <a:r>
              <a:rPr>
                <a:latin typeface="Courier"/>
              </a:rPr>
              <a:t>Sepal.Width[i]</a:t>
            </a:r>
            <a:br/>
            <a:r>
              <a:rPr>
                <a:latin typeface="Courier"/>
              </a:rPr>
              <a:t>}</a:t>
            </a:r>
            <a:br/>
            <a:br/>
            <a:r>
              <a:rPr>
                <a:latin typeface="Courier"/>
              </a:rPr>
              <a:t>irisNew4</a:t>
            </a:r>
            <a:r>
              <a:rPr>
                <a:solidFill>
                  <a:srgbClr val="007020"/>
                </a:solidFill>
                <a:latin typeface="Courier"/>
              </a:rPr>
              <a:t>&lt;-</a:t>
            </a:r>
            <a:r>
              <a:rPr>
                <a:solidFill>
                  <a:srgbClr val="06287E"/>
                </a:solidFill>
                <a:latin typeface="Courier"/>
              </a:rPr>
              <a:t>cbind</a:t>
            </a:r>
            <a:r>
              <a:rPr>
                <a:latin typeface="Courier"/>
              </a:rPr>
              <a:t>(iris,flowerSize)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83</a:t>
            </a:fld>
            <a:endParaRPr lang="en-GB"/>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(irisNew4)</a:t>
            </a:r>
            <a:br/>
            <a:r>
              <a:rPr i="1">
                <a:solidFill>
                  <a:srgbClr val="BA2121"/>
                </a:solidFill>
                <a:latin typeface="Courier"/>
              </a:rPr>
              <a:t>##   Sepal.Length Sepal.Width Petal.Length Petal.Width Species flowerSize</a:t>
            </a:r>
            <a:br/>
            <a:r>
              <a:rPr i="1">
                <a:solidFill>
                  <a:srgbClr val="BA2121"/>
                </a:solidFill>
                <a:latin typeface="Courier"/>
              </a:rPr>
              <a:t>## 1          5.1         3.5          1.4         0.2  setosa       10.2</a:t>
            </a:r>
            <a:br/>
            <a:r>
              <a:rPr i="1">
                <a:solidFill>
                  <a:srgbClr val="BA2121"/>
                </a:solidFill>
                <a:latin typeface="Courier"/>
              </a:rPr>
              <a:t>## 2          4.9         3.0          1.4         0.2  setosa        9.5</a:t>
            </a:r>
            <a:br/>
            <a:r>
              <a:rPr i="1">
                <a:solidFill>
                  <a:srgbClr val="BA2121"/>
                </a:solidFill>
                <a:latin typeface="Courier"/>
              </a:rPr>
              <a:t>## 3          4.7         3.2          1.3         0.2  setosa        9.4</a:t>
            </a:r>
            <a:br/>
            <a:r>
              <a:rPr i="1">
                <a:solidFill>
                  <a:srgbClr val="BA2121"/>
                </a:solidFill>
                <a:latin typeface="Courier"/>
              </a:rPr>
              <a:t>## 4          4.6         3.1          1.5         0.2  setosa        9.4</a:t>
            </a:r>
            <a:br/>
            <a:r>
              <a:rPr i="1">
                <a:solidFill>
                  <a:srgbClr val="BA2121"/>
                </a:solidFill>
                <a:latin typeface="Courier"/>
              </a:rPr>
              <a:t>## 5          5.0         3.6          1.4         0.2  setosa       10.2</a:t>
            </a:r>
            <a:br/>
            <a:r>
              <a:rPr i="1">
                <a:solidFill>
                  <a:srgbClr val="BA2121"/>
                </a:solidFill>
                <a:latin typeface="Courier"/>
              </a:rPr>
              <a:t>## 6          5.4         3.9          1.7         0.4  setosa       11.4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84</a:t>
            </a:fld>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i="1"/>
              <a:t>for</a:t>
            </a:r>
            <a:r>
              <a:t> loops are slow in R. Whenever possible, attempt to </a:t>
            </a:r>
            <a:r>
              <a:rPr i="1"/>
              <a:t>vectorise</a:t>
            </a:r>
            <a:r>
              <a:t> your operations.</a:t>
            </a:r>
          </a:p>
          <a:p>
            <a:pPr lvl="0" indent="0">
              <a:buNone/>
            </a:pPr>
            <a:r>
              <a:rPr i="1">
                <a:solidFill>
                  <a:srgbClr val="60A0B0"/>
                </a:solidFill>
                <a:latin typeface="Courier"/>
              </a:rPr>
              <a:t># what we've just done</a:t>
            </a:r>
            <a:br/>
            <a:r>
              <a:rPr>
                <a:latin typeface="Courier"/>
              </a:rPr>
              <a:t>forLoop</a:t>
            </a:r>
            <a:r>
              <a:rPr>
                <a:solidFill>
                  <a:srgbClr val="007020"/>
                </a:solidFill>
                <a:latin typeface="Courier"/>
              </a:rPr>
              <a:t>&lt;-</a:t>
            </a:r>
            <a:r>
              <a:rPr b="1">
                <a:solidFill>
                  <a:srgbClr val="007020"/>
                </a:solidFill>
                <a:latin typeface="Courier"/>
              </a:rPr>
              <a:t>function</a:t>
            </a:r>
            <a:r>
              <a:rPr>
                <a:latin typeface="Courier"/>
              </a:rPr>
              <a:t>(){</a:t>
            </a:r>
            <a:br/>
            <a:r>
              <a:rPr>
                <a:latin typeface="Courier"/>
              </a:rPr>
              <a:t>    flowerSize</a:t>
            </a:r>
            <a:r>
              <a:rPr>
                <a:solidFill>
                  <a:srgbClr val="007020"/>
                </a:solidFill>
                <a:latin typeface="Courier"/>
              </a:rPr>
              <a:t>&lt;-</a:t>
            </a:r>
            <a:r>
              <a:rPr>
                <a:solidFill>
                  <a:srgbClr val="06287E"/>
                </a:solidFill>
                <a:latin typeface="Courier"/>
              </a:rPr>
              <a:t>rep</a:t>
            </a:r>
            <a:r>
              <a:rPr>
                <a:latin typeface="Courier"/>
              </a:rPr>
              <a:t>(</a:t>
            </a:r>
            <a:r>
              <a:rPr>
                <a:solidFill>
                  <a:srgbClr val="880000"/>
                </a:solidFill>
                <a:latin typeface="Courier"/>
              </a:rPr>
              <a:t>NA</a:t>
            </a:r>
            <a:r>
              <a:rPr>
                <a:latin typeface="Courier"/>
              </a:rPr>
              <a:t>,</a:t>
            </a:r>
            <a:r>
              <a:rPr>
                <a:solidFill>
                  <a:srgbClr val="06287E"/>
                </a:solidFill>
                <a:latin typeface="Courier"/>
              </a:rPr>
              <a:t>nrow</a:t>
            </a:r>
            <a:r>
              <a:rPr>
                <a:latin typeface="Courier"/>
              </a:rPr>
              <a:t>(iris))</a:t>
            </a:r>
            <a:br/>
            <a:r>
              <a:rPr>
                <a:latin typeface="Courier"/>
              </a:rPr>
              <a:t>  </a:t>
            </a:r>
            <a:br/>
            <a:r>
              <a:rPr>
                <a:latin typeface="Courier"/>
              </a:rPr>
              <a:t>  </a:t>
            </a:r>
            <a:r>
              <a:rPr b="1">
                <a:solidFill>
                  <a:srgbClr val="007020"/>
                </a:solidFill>
                <a:latin typeface="Courier"/>
              </a:rPr>
              <a:t>for</a:t>
            </a:r>
            <a:r>
              <a:rPr>
                <a:latin typeface="Courier"/>
              </a:rPr>
              <a:t>(i </a:t>
            </a:r>
            <a:r>
              <a:rPr b="1">
                <a:solidFill>
                  <a:srgbClr val="007020"/>
                </a:solidFill>
                <a:latin typeface="Courier"/>
              </a:rPr>
              <a:t>in</a:t>
            </a:r>
            <a:r>
              <a:rPr>
                <a:latin typeface="Courier"/>
              </a:rPr>
              <a:t> </a:t>
            </a:r>
            <a:r>
              <a:rPr>
                <a:solidFill>
                  <a:srgbClr val="40A070"/>
                </a:solidFill>
                <a:latin typeface="Courier"/>
              </a:rPr>
              <a:t>1</a:t>
            </a:r>
            <a:r>
              <a:rPr>
                <a:solidFill>
                  <a:srgbClr val="4070A0"/>
                </a:solidFill>
                <a:latin typeface="Courier"/>
              </a:rPr>
              <a:t>:</a:t>
            </a:r>
            <a:r>
              <a:rPr>
                <a:solidFill>
                  <a:srgbClr val="06287E"/>
                </a:solidFill>
                <a:latin typeface="Courier"/>
              </a:rPr>
              <a:t>nrow</a:t>
            </a:r>
            <a:r>
              <a:rPr>
                <a:latin typeface="Courier"/>
              </a:rPr>
              <a:t>(iris)){</a:t>
            </a:r>
            <a:br/>
            <a:r>
              <a:rPr>
                <a:latin typeface="Courier"/>
              </a:rPr>
              <a:t>    flowerSize[i]</a:t>
            </a:r>
            <a:r>
              <a:rPr>
                <a:solidFill>
                  <a:srgbClr val="007020"/>
                </a:solidFill>
                <a:latin typeface="Courier"/>
              </a:rPr>
              <a:t>&lt;-</a:t>
            </a:r>
            <a:r>
              <a:rPr>
                <a:latin typeface="Courier"/>
              </a:rPr>
              <a:t>iris</a:t>
            </a:r>
            <a:r>
              <a:rPr>
                <a:solidFill>
                  <a:srgbClr val="4070A0"/>
                </a:solidFill>
                <a:latin typeface="Courier"/>
              </a:rPr>
              <a:t>$</a:t>
            </a:r>
            <a:r>
              <a:rPr>
                <a:latin typeface="Courier"/>
              </a:rPr>
              <a:t>Petal.Length[i]</a:t>
            </a:r>
            <a:r>
              <a:rPr>
                <a:solidFill>
                  <a:srgbClr val="4070A0"/>
                </a:solidFill>
                <a:latin typeface="Courier"/>
              </a:rPr>
              <a:t>+</a:t>
            </a:r>
            <a:r>
              <a:rPr>
                <a:latin typeface="Courier"/>
              </a:rPr>
              <a:t>iris</a:t>
            </a:r>
            <a:r>
              <a:rPr>
                <a:solidFill>
                  <a:srgbClr val="4070A0"/>
                </a:solidFill>
                <a:latin typeface="Courier"/>
              </a:rPr>
              <a:t>$</a:t>
            </a:r>
            <a:r>
              <a:rPr>
                <a:latin typeface="Courier"/>
              </a:rPr>
              <a:t>Petal.Width[i]</a:t>
            </a:r>
            <a:r>
              <a:rPr>
                <a:solidFill>
                  <a:srgbClr val="4070A0"/>
                </a:solidFill>
                <a:latin typeface="Courier"/>
              </a:rPr>
              <a:t>+</a:t>
            </a:r>
            <a:r>
              <a:rPr>
                <a:latin typeface="Courier"/>
              </a:rPr>
              <a:t>iris</a:t>
            </a:r>
            <a:r>
              <a:rPr>
                <a:solidFill>
                  <a:srgbClr val="4070A0"/>
                </a:solidFill>
                <a:latin typeface="Courier"/>
              </a:rPr>
              <a:t>$</a:t>
            </a:r>
            <a:r>
              <a:rPr>
                <a:latin typeface="Courier"/>
              </a:rPr>
              <a:t>Sepal.Length[i]</a:t>
            </a:r>
            <a:r>
              <a:rPr>
                <a:solidFill>
                  <a:srgbClr val="4070A0"/>
                </a:solidFill>
                <a:latin typeface="Courier"/>
              </a:rPr>
              <a:t>+</a:t>
            </a:r>
            <a:r>
              <a:rPr>
                <a:latin typeface="Courier"/>
              </a:rPr>
              <a:t>iris</a:t>
            </a:r>
            <a:r>
              <a:rPr>
                <a:solidFill>
                  <a:srgbClr val="4070A0"/>
                </a:solidFill>
                <a:latin typeface="Courier"/>
              </a:rPr>
              <a:t>$</a:t>
            </a:r>
            <a:r>
              <a:rPr>
                <a:latin typeface="Courier"/>
              </a:rPr>
              <a:t>Sepal.Width[i]</a:t>
            </a:r>
            <a:br/>
            <a:r>
              <a:rPr>
                <a:latin typeface="Courier"/>
              </a:rPr>
              <a:t>  }</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85</a:t>
            </a:fld>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same operation but vectorised</a:t>
            </a:r>
            <a:br/>
            <a:r>
              <a:rPr>
                <a:latin typeface="Courier"/>
              </a:rPr>
              <a:t>vectorOperation</a:t>
            </a:r>
            <a:r>
              <a:rPr>
                <a:solidFill>
                  <a:srgbClr val="007020"/>
                </a:solidFill>
                <a:latin typeface="Courier"/>
              </a:rPr>
              <a:t>&lt;-</a:t>
            </a:r>
            <a:r>
              <a:rPr b="1">
                <a:solidFill>
                  <a:srgbClr val="007020"/>
                </a:solidFill>
                <a:latin typeface="Courier"/>
              </a:rPr>
              <a:t>function</a:t>
            </a:r>
            <a:r>
              <a:rPr>
                <a:latin typeface="Courier"/>
              </a:rPr>
              <a:t>(){</a:t>
            </a:r>
            <a:br/>
            <a:r>
              <a:rPr>
                <a:latin typeface="Courier"/>
              </a:rPr>
              <a:t>  flowerSize</a:t>
            </a:r>
            <a:r>
              <a:rPr>
                <a:solidFill>
                  <a:srgbClr val="007020"/>
                </a:solidFill>
                <a:latin typeface="Courier"/>
              </a:rPr>
              <a:t>&lt;-</a:t>
            </a:r>
            <a:r>
              <a:rPr>
                <a:latin typeface="Courier"/>
              </a:rPr>
              <a:t>iris</a:t>
            </a:r>
            <a:r>
              <a:rPr>
                <a:solidFill>
                  <a:srgbClr val="4070A0"/>
                </a:solidFill>
                <a:latin typeface="Courier"/>
              </a:rPr>
              <a:t>$</a:t>
            </a:r>
            <a:r>
              <a:rPr>
                <a:latin typeface="Courier"/>
              </a:rPr>
              <a:t>Petal.Length</a:t>
            </a:r>
            <a:r>
              <a:rPr>
                <a:solidFill>
                  <a:srgbClr val="4070A0"/>
                </a:solidFill>
                <a:latin typeface="Courier"/>
              </a:rPr>
              <a:t>+</a:t>
            </a:r>
            <a:r>
              <a:rPr>
                <a:latin typeface="Courier"/>
              </a:rPr>
              <a:t>iris</a:t>
            </a:r>
            <a:r>
              <a:rPr>
                <a:solidFill>
                  <a:srgbClr val="4070A0"/>
                </a:solidFill>
                <a:latin typeface="Courier"/>
              </a:rPr>
              <a:t>$</a:t>
            </a:r>
            <a:r>
              <a:rPr>
                <a:latin typeface="Courier"/>
              </a:rPr>
              <a:t>Petal.Width</a:t>
            </a:r>
            <a:r>
              <a:rPr>
                <a:solidFill>
                  <a:srgbClr val="4070A0"/>
                </a:solidFill>
                <a:latin typeface="Courier"/>
              </a:rPr>
              <a:t>+</a:t>
            </a:r>
            <a:r>
              <a:rPr>
                <a:latin typeface="Courier"/>
              </a:rPr>
              <a:t>iris</a:t>
            </a:r>
            <a:r>
              <a:rPr>
                <a:solidFill>
                  <a:srgbClr val="4070A0"/>
                </a:solidFill>
                <a:latin typeface="Courier"/>
              </a:rPr>
              <a:t>$</a:t>
            </a:r>
            <a:r>
              <a:rPr>
                <a:latin typeface="Courier"/>
              </a:rPr>
              <a:t>Sepal.Length</a:t>
            </a:r>
            <a:r>
              <a:rPr>
                <a:solidFill>
                  <a:srgbClr val="4070A0"/>
                </a:solidFill>
                <a:latin typeface="Courier"/>
              </a:rPr>
              <a:t>+</a:t>
            </a:r>
            <a:r>
              <a:rPr>
                <a:latin typeface="Courier"/>
              </a:rPr>
              <a:t>iris</a:t>
            </a:r>
            <a:r>
              <a:rPr>
                <a:solidFill>
                  <a:srgbClr val="4070A0"/>
                </a:solidFill>
                <a:latin typeface="Courier"/>
              </a:rPr>
              <a:t>$</a:t>
            </a:r>
            <a:r>
              <a:rPr>
                <a:latin typeface="Courier"/>
              </a:rPr>
              <a:t>Sepal.Width</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86</a:t>
            </a:fld>
            <a:endParaRPr lang="en-GB"/>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system.time</a:t>
            </a:r>
            <a:r>
              <a:rPr>
                <a:latin typeface="Courier"/>
              </a:rPr>
              <a:t>(</a:t>
            </a:r>
            <a:r>
              <a:rPr>
                <a:solidFill>
                  <a:srgbClr val="06287E"/>
                </a:solidFill>
                <a:latin typeface="Courier"/>
              </a:rPr>
              <a:t>forLoop</a:t>
            </a:r>
            <a:r>
              <a:rPr>
                <a:latin typeface="Courier"/>
              </a:rPr>
              <a:t>())</a:t>
            </a:r>
            <a:br/>
            <a:r>
              <a:rPr i="1">
                <a:solidFill>
                  <a:srgbClr val="BA2121"/>
                </a:solidFill>
                <a:latin typeface="Courier"/>
              </a:rPr>
              <a:t>##    user  system elapsed </a:t>
            </a:r>
            <a:br/>
            <a:r>
              <a:rPr i="1">
                <a:solidFill>
                  <a:srgbClr val="BA2121"/>
                </a:solidFill>
                <a:latin typeface="Courier"/>
              </a:rPr>
              <a:t>##   0.002   0.000   0.003</a:t>
            </a:r>
            <a:br/>
            <a:r>
              <a:rPr>
                <a:solidFill>
                  <a:srgbClr val="06287E"/>
                </a:solidFill>
                <a:latin typeface="Courier"/>
              </a:rPr>
              <a:t>system.time</a:t>
            </a:r>
            <a:r>
              <a:rPr>
                <a:latin typeface="Courier"/>
              </a:rPr>
              <a:t>(</a:t>
            </a:r>
            <a:r>
              <a:rPr>
                <a:solidFill>
                  <a:srgbClr val="06287E"/>
                </a:solidFill>
                <a:latin typeface="Courier"/>
              </a:rPr>
              <a:t>vectorOperation</a:t>
            </a:r>
            <a:r>
              <a:rPr>
                <a:latin typeface="Courier"/>
              </a:rPr>
              <a:t>())</a:t>
            </a:r>
            <a:br/>
            <a:r>
              <a:rPr i="1">
                <a:solidFill>
                  <a:srgbClr val="BA2121"/>
                </a:solidFill>
                <a:latin typeface="Courier"/>
              </a:rPr>
              <a:t>##    user  system elapsed </a:t>
            </a:r>
            <a:br/>
            <a:r>
              <a:rPr i="1">
                <a:solidFill>
                  <a:srgbClr val="BA2121"/>
                </a:solidFill>
                <a:latin typeface="Courier"/>
              </a:rPr>
              <a:t>##       0       0       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87</a:t>
            </a:fld>
            <a:endParaRPr lang="en-GB"/>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Parameter estimation / summary statistics (primer)</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88</a:t>
            </a:fld>
            <a:endParaRPr lang="en-GB"/>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Proportions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89</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Getting started - R and RStudio IDE</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R is free and open source. Most latest statistical developments are first implemented in R. Unlike commercial packages (SAS, Stata, …), there is little to no quality control for R packages other than feedback from users. Be aware of this!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You will mostly interact with R through RStudio, so familiarise yourself with its interface.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a:t>
            </a:fld>
            <a:endParaRPr lang="en-GB"/>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 function </a:t>
            </a:r>
            <a:r>
              <a:rPr>
                <a:latin typeface="Courier"/>
              </a:rPr>
              <a:t>binom.test()</a:t>
            </a:r>
            <a:r>
              <a:t> allows you to easily compute proportion estimates and exact binomial 95% confidence intervals:</a:t>
            </a:r>
          </a:p>
          <a:p>
            <a:pPr lvl="0" indent="0">
              <a:buNone/>
            </a:pPr>
            <a:r>
              <a:rPr>
                <a:latin typeface="Courier"/>
              </a:rPr>
              <a:t>propEst</a:t>
            </a:r>
            <a:r>
              <a:rPr>
                <a:solidFill>
                  <a:srgbClr val="007020"/>
                </a:solidFill>
                <a:latin typeface="Courier"/>
              </a:rPr>
              <a:t>&lt;-</a:t>
            </a:r>
            <a:r>
              <a:rPr>
                <a:solidFill>
                  <a:srgbClr val="06287E"/>
                </a:solidFill>
                <a:latin typeface="Courier"/>
              </a:rPr>
              <a:t>binom.test</a:t>
            </a:r>
            <a:r>
              <a:rPr>
                <a:latin typeface="Courier"/>
              </a:rPr>
              <a:t>(</a:t>
            </a:r>
            <a:r>
              <a:rPr>
                <a:solidFill>
                  <a:srgbClr val="7D9029"/>
                </a:solidFill>
                <a:latin typeface="Courier"/>
              </a:rPr>
              <a:t>x=</a:t>
            </a:r>
            <a:r>
              <a:rPr>
                <a:solidFill>
                  <a:srgbClr val="06287E"/>
                </a:solidFill>
                <a:latin typeface="Courier"/>
              </a:rPr>
              <a:t>sum</a:t>
            </a:r>
            <a:r>
              <a:rPr>
                <a:latin typeface="Courier"/>
              </a:rPr>
              <a:t>(dat</a:t>
            </a:r>
            <a:r>
              <a:rPr>
                <a:solidFill>
                  <a:srgbClr val="4070A0"/>
                </a:solidFill>
                <a:latin typeface="Courier"/>
              </a:rPr>
              <a:t>$</a:t>
            </a:r>
            <a:r>
              <a:rPr>
                <a:latin typeface="Courier"/>
              </a:rPr>
              <a:t>Species</a:t>
            </a:r>
            <a:r>
              <a:rPr>
                <a:solidFill>
                  <a:srgbClr val="4070A0"/>
                </a:solidFill>
                <a:latin typeface="Courier"/>
              </a:rPr>
              <a:t>=="setosa"</a:t>
            </a:r>
            <a:r>
              <a:rPr>
                <a:latin typeface="Courier"/>
              </a:rPr>
              <a:t>),</a:t>
            </a:r>
            <a:r>
              <a:rPr>
                <a:solidFill>
                  <a:srgbClr val="7D9029"/>
                </a:solidFill>
                <a:latin typeface="Courier"/>
              </a:rPr>
              <a:t>n=</a:t>
            </a:r>
            <a:r>
              <a:rPr>
                <a:solidFill>
                  <a:srgbClr val="06287E"/>
                </a:solidFill>
                <a:latin typeface="Courier"/>
              </a:rPr>
              <a:t>nrow</a:t>
            </a:r>
            <a:r>
              <a:rPr>
                <a:latin typeface="Courier"/>
              </a:rPr>
              <a:t>(dat))</a:t>
            </a:r>
            <a:br/>
            <a:r>
              <a:rPr>
                <a:latin typeface="Courier"/>
              </a:rPr>
              <a:t>propEst</a:t>
            </a:r>
            <a:r>
              <a:rPr>
                <a:solidFill>
                  <a:srgbClr val="4070A0"/>
                </a:solidFill>
                <a:latin typeface="Courier"/>
              </a:rPr>
              <a:t>$</a:t>
            </a:r>
            <a:r>
              <a:rPr>
                <a:latin typeface="Courier"/>
              </a:rPr>
              <a:t>estimate</a:t>
            </a:r>
            <a:br/>
            <a:r>
              <a:rPr i="1">
                <a:solidFill>
                  <a:srgbClr val="BA2121"/>
                </a:solidFill>
                <a:latin typeface="Courier"/>
              </a:rPr>
              <a:t>## probability of success </a:t>
            </a:r>
            <a:br/>
            <a:r>
              <a:rPr i="1">
                <a:solidFill>
                  <a:srgbClr val="BA2121"/>
                </a:solidFill>
                <a:latin typeface="Courier"/>
              </a:rPr>
              <a:t>##              0.3333333</a:t>
            </a:r>
            <a:br/>
            <a:r>
              <a:rPr>
                <a:latin typeface="Courier"/>
              </a:rPr>
              <a:t>propEst</a:t>
            </a:r>
            <a:r>
              <a:rPr>
                <a:solidFill>
                  <a:srgbClr val="4070A0"/>
                </a:solidFill>
                <a:latin typeface="Courier"/>
              </a:rPr>
              <a:t>$</a:t>
            </a:r>
            <a:r>
              <a:rPr>
                <a:latin typeface="Courier"/>
              </a:rPr>
              <a:t>conf.int</a:t>
            </a:r>
            <a:br/>
            <a:r>
              <a:rPr i="1">
                <a:solidFill>
                  <a:srgbClr val="BA2121"/>
                </a:solidFill>
                <a:latin typeface="Courier"/>
              </a:rPr>
              <a:t>## [1] 0.2585564 0.4148430</a:t>
            </a:r>
            <a:br/>
            <a:r>
              <a:rPr i="1">
                <a:solidFill>
                  <a:srgbClr val="BA2121"/>
                </a:solidFill>
                <a:latin typeface="Courier"/>
              </a:rPr>
              <a:t>## attr(,"conf.level")</a:t>
            </a:r>
            <a:br/>
            <a:r>
              <a:rPr i="1">
                <a:solidFill>
                  <a:srgbClr val="BA2121"/>
                </a:solidFill>
                <a:latin typeface="Courier"/>
              </a:rPr>
              <a:t>## [1] 0.95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90</a:t>
            </a:fld>
            <a:endParaRPr lang="en-GB"/>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Formatting this nicely and expressing it as percentages:</a:t>
            </a:r>
          </a:p>
          <a:p>
            <a:pPr lvl="0" indent="0">
              <a:buNone/>
            </a:pPr>
            <a:r>
              <a:rPr>
                <a:latin typeface="Courier"/>
              </a:rPr>
              <a:t>propNice</a:t>
            </a:r>
            <a:r>
              <a:rPr>
                <a:solidFill>
                  <a:srgbClr val="007020"/>
                </a:solidFill>
                <a:latin typeface="Courier"/>
              </a:rPr>
              <a:t>&lt;-</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estimate)),</a:t>
            </a:r>
            <a:br/>
            <a:r>
              <a:rPr>
                <a:latin typeface="Courier"/>
              </a:rPr>
              <a:t>                </a:t>
            </a:r>
            <a:r>
              <a:rPr>
                <a:solidFill>
                  <a:srgbClr val="4070A0"/>
                </a:solidFill>
                <a:latin typeface="Courier"/>
              </a:rPr>
              <a:t>"% ("</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conf.int[</a:t>
            </a:r>
            <a:r>
              <a:rPr>
                <a:solidFill>
                  <a:srgbClr val="40A070"/>
                </a:solidFill>
                <a:latin typeface="Courier"/>
              </a:rPr>
              <a:t>1</a:t>
            </a:r>
            <a:r>
              <a:rPr>
                <a:latin typeface="Courier"/>
              </a:rPr>
              <a:t>])),</a:t>
            </a:r>
            <a:br/>
            <a:r>
              <a:rPr>
                <a:latin typeface="Courier"/>
              </a:rPr>
              <a:t>                </a:t>
            </a:r>
            <a:r>
              <a:rPr>
                <a:solidFill>
                  <a:srgbClr val="4070A0"/>
                </a:solidFill>
                <a:latin typeface="Courier"/>
              </a:rPr>
              <a:t>"%, "</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conf.int[</a:t>
            </a:r>
            <a:r>
              <a:rPr>
                <a:solidFill>
                  <a:srgbClr val="40A070"/>
                </a:solidFill>
                <a:latin typeface="Courier"/>
              </a:rPr>
              <a:t>2</a:t>
            </a:r>
            <a:r>
              <a:rPr>
                <a:latin typeface="Courier"/>
              </a:rPr>
              <a:t>])),</a:t>
            </a:r>
            <a:br/>
            <a:r>
              <a:rPr>
                <a:latin typeface="Courier"/>
              </a:rPr>
              <a:t>                </a:t>
            </a:r>
            <a:r>
              <a:rPr>
                <a:solidFill>
                  <a:srgbClr val="4070A0"/>
                </a:solidFill>
                <a:latin typeface="Courier"/>
              </a:rPr>
              <a:t>"%)"</a:t>
            </a:r>
            <a:r>
              <a:rPr>
                <a:latin typeface="Courier"/>
              </a:rPr>
              <a:t>)</a:t>
            </a:r>
            <a:br/>
            <a:br/>
            <a:r>
              <a:rPr>
                <a:solidFill>
                  <a:srgbClr val="06287E"/>
                </a:solidFill>
                <a:latin typeface="Courier"/>
              </a:rPr>
              <a:t>cat</a:t>
            </a:r>
            <a:r>
              <a:rPr>
                <a:latin typeface="Courier"/>
              </a:rPr>
              <a:t>(propNice,</a:t>
            </a:r>
            <a:r>
              <a:rPr>
                <a:solidFill>
                  <a:srgbClr val="7D9029"/>
                </a:solidFill>
                <a:latin typeface="Courier"/>
              </a:rPr>
              <a:t>file=</a:t>
            </a:r>
            <a:r>
              <a:rPr>
                <a:solidFill>
                  <a:srgbClr val="4070A0"/>
                </a:solidFill>
                <a:latin typeface="Courier"/>
              </a:rPr>
              <a:t>""</a:t>
            </a:r>
            <a:r>
              <a:rPr>
                <a:latin typeface="Courier"/>
              </a:rPr>
              <a:t>)</a:t>
            </a:r>
            <a:br/>
            <a:r>
              <a:rPr i="1">
                <a:solidFill>
                  <a:srgbClr val="BA2121"/>
                </a:solidFill>
                <a:latin typeface="Courier"/>
              </a:rPr>
              <a:t>## 33.3% (25.9%, 41.5%)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Means, standard deviations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92</a:t>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To compute an arithmetic mean, the R function </a:t>
            </a:r>
            <a:r>
              <a:rPr>
                <a:latin typeface="Courier"/>
              </a:rPr>
              <a:t>mean()</a:t>
            </a:r>
            <a:r>
              <a:t> can be used and for standard deviations the function </a:t>
            </a:r>
            <a:r>
              <a:rPr>
                <a:latin typeface="Courier"/>
              </a:rPr>
              <a:t>sd()</a:t>
            </a:r>
            <a:r>
              <a:t> is used.</a:t>
            </a:r>
          </a:p>
          <a:p>
            <a:pPr lvl="0" indent="0">
              <a:buNone/>
            </a:pPr>
            <a:r>
              <a:rPr>
                <a:latin typeface="Courier"/>
              </a:rPr>
              <a:t>mu</a:t>
            </a:r>
            <a:r>
              <a:rPr>
                <a:solidFill>
                  <a:srgbClr val="007020"/>
                </a:solidFill>
                <a:latin typeface="Courier"/>
              </a:rPr>
              <a:t>&lt;-</a:t>
            </a:r>
            <a:r>
              <a:rPr>
                <a:solidFill>
                  <a:srgbClr val="06287E"/>
                </a:solidFill>
                <a:latin typeface="Courier"/>
              </a:rPr>
              <a:t>mean</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sigma</a:t>
            </a:r>
            <a:r>
              <a:rPr>
                <a:solidFill>
                  <a:srgbClr val="007020"/>
                </a:solidFill>
                <a:latin typeface="Courier"/>
              </a:rPr>
              <a:t>&lt;-</a:t>
            </a:r>
            <a:r>
              <a:rPr>
                <a:solidFill>
                  <a:srgbClr val="06287E"/>
                </a:solidFill>
                <a:latin typeface="Courier"/>
              </a:rPr>
              <a:t>sd</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sigma2</a:t>
            </a:r>
            <a:r>
              <a:rPr>
                <a:solidFill>
                  <a:srgbClr val="007020"/>
                </a:solidFill>
                <a:latin typeface="Courier"/>
              </a:rPr>
              <a:t>&lt;-</a:t>
            </a:r>
            <a:r>
              <a:rPr>
                <a:latin typeface="Courier"/>
              </a:rPr>
              <a:t>sigma</a:t>
            </a:r>
            <a:r>
              <a:rPr>
                <a:solidFill>
                  <a:srgbClr val="4070A0"/>
                </a:solidFill>
                <a:latin typeface="Courier"/>
              </a:rPr>
              <a:t>^</a:t>
            </a:r>
            <a:r>
              <a:rPr>
                <a:solidFill>
                  <a:srgbClr val="40A070"/>
                </a:solidFill>
                <a:latin typeface="Courier"/>
              </a:rPr>
              <a:t>2</a:t>
            </a:r>
            <a:r>
              <a:rPr>
                <a:latin typeface="Courier"/>
              </a:rPr>
              <a:t> </a:t>
            </a:r>
            <a:r>
              <a:rPr i="1">
                <a:solidFill>
                  <a:srgbClr val="60A0B0"/>
                </a:solidFill>
                <a:latin typeface="Courier"/>
              </a:rPr>
              <a:t># same as sigma2&lt;-var(dat$Petal.Length,na.rm=TRUE)</a:t>
            </a:r>
            <a:br/>
            <a:r>
              <a:rPr>
                <a:latin typeface="Courier"/>
              </a:rPr>
              <a:t>n</a:t>
            </a:r>
            <a:r>
              <a:rPr>
                <a:solidFill>
                  <a:srgbClr val="007020"/>
                </a:solidFill>
                <a:latin typeface="Courier"/>
              </a:rPr>
              <a:t>&lt;-</a:t>
            </a:r>
            <a:r>
              <a:rPr>
                <a:solidFill>
                  <a:srgbClr val="06287E"/>
                </a:solidFill>
                <a:latin typeface="Courier"/>
              </a:rPr>
              <a:t>sum</a:t>
            </a:r>
            <a:r>
              <a:rPr>
                <a:latin typeface="Courier"/>
              </a:rPr>
              <a:t>(</a:t>
            </a:r>
            <a:r>
              <a:rPr>
                <a:solidFill>
                  <a:srgbClr val="4070A0"/>
                </a:solidFill>
                <a:latin typeface="Courier"/>
              </a:rPr>
              <a:t>!</a:t>
            </a:r>
            <a:r>
              <a:rPr>
                <a:solidFill>
                  <a:srgbClr val="06287E"/>
                </a:solidFill>
                <a:latin typeface="Courier"/>
              </a:rPr>
              <a:t>is.na</a:t>
            </a:r>
            <a:r>
              <a:rPr>
                <a:latin typeface="Courier"/>
              </a:rPr>
              <a:t>(dat</a:t>
            </a:r>
            <a:r>
              <a:rPr>
                <a:solidFill>
                  <a:srgbClr val="4070A0"/>
                </a:solidFill>
                <a:latin typeface="Courier"/>
              </a:rPr>
              <a:t>$</a:t>
            </a:r>
            <a:r>
              <a:rPr>
                <a:latin typeface="Courier"/>
              </a:rPr>
              <a:t>Petal.Length))</a:t>
            </a:r>
            <a:br/>
            <a:br/>
            <a:r>
              <a:rPr>
                <a:latin typeface="Courier"/>
              </a:rPr>
              <a:t>ci</a:t>
            </a:r>
            <a:r>
              <a:rPr>
                <a:solidFill>
                  <a:srgbClr val="007020"/>
                </a:solidFill>
                <a:latin typeface="Courier"/>
              </a:rPr>
              <a:t>&lt;-</a:t>
            </a:r>
            <a:r>
              <a:rPr>
                <a:solidFill>
                  <a:srgbClr val="06287E"/>
                </a:solidFill>
                <a:latin typeface="Courier"/>
              </a:rPr>
              <a:t>c</a:t>
            </a:r>
            <a:r>
              <a:rPr>
                <a:latin typeface="Courier"/>
              </a:rPr>
              <a:t>(</a:t>
            </a:r>
            <a:br/>
            <a:r>
              <a:rPr>
                <a:latin typeface="Courier"/>
              </a:rPr>
              <a:t>  mu </a:t>
            </a:r>
            <a:r>
              <a:rPr>
                <a:solidFill>
                  <a:srgbClr val="4070A0"/>
                </a:solidFill>
                <a:latin typeface="Courier"/>
              </a:rPr>
              <a:t>-</a:t>
            </a:r>
            <a:r>
              <a:rPr>
                <a:latin typeface="Courier"/>
              </a:rPr>
              <a:t> </a:t>
            </a:r>
            <a:r>
              <a:rPr>
                <a:solidFill>
                  <a:srgbClr val="06287E"/>
                </a:solidFill>
                <a:latin typeface="Courier"/>
              </a:rPr>
              <a:t>qnorm</a:t>
            </a:r>
            <a:r>
              <a:rPr>
                <a:latin typeface="Courier"/>
              </a:rPr>
              <a:t>(</a:t>
            </a:r>
            <a:r>
              <a:rPr>
                <a:solidFill>
                  <a:srgbClr val="40A070"/>
                </a:solidFill>
                <a:latin typeface="Courier"/>
              </a:rPr>
              <a:t>0.975</a:t>
            </a:r>
            <a:r>
              <a:rPr>
                <a:latin typeface="Courier"/>
              </a:rPr>
              <a:t>)</a:t>
            </a:r>
            <a:r>
              <a:rPr>
                <a:solidFill>
                  <a:srgbClr val="4070A0"/>
                </a:solidFill>
                <a:latin typeface="Courier"/>
              </a:rPr>
              <a:t>*</a:t>
            </a:r>
            <a:r>
              <a:rPr>
                <a:latin typeface="Courier"/>
              </a:rPr>
              <a:t>sigma</a:t>
            </a:r>
            <a:r>
              <a:rPr>
                <a:solidFill>
                  <a:srgbClr val="4070A0"/>
                </a:solidFill>
                <a:latin typeface="Courier"/>
              </a:rPr>
              <a:t>/</a:t>
            </a:r>
            <a:r>
              <a:rPr>
                <a:solidFill>
                  <a:srgbClr val="06287E"/>
                </a:solidFill>
                <a:latin typeface="Courier"/>
              </a:rPr>
              <a:t>sqrt</a:t>
            </a:r>
            <a:r>
              <a:rPr>
                <a:latin typeface="Courier"/>
              </a:rPr>
              <a:t>(n),</a:t>
            </a:r>
            <a:br/>
            <a:r>
              <a:rPr>
                <a:latin typeface="Courier"/>
              </a:rPr>
              <a:t>  mu </a:t>
            </a:r>
            <a:r>
              <a:rPr>
                <a:solidFill>
                  <a:srgbClr val="4070A0"/>
                </a:solidFill>
                <a:latin typeface="Courier"/>
              </a:rPr>
              <a:t>+</a:t>
            </a:r>
            <a:r>
              <a:rPr>
                <a:latin typeface="Courier"/>
              </a:rPr>
              <a:t> </a:t>
            </a:r>
            <a:r>
              <a:rPr>
                <a:solidFill>
                  <a:srgbClr val="06287E"/>
                </a:solidFill>
                <a:latin typeface="Courier"/>
              </a:rPr>
              <a:t>qnorm</a:t>
            </a:r>
            <a:r>
              <a:rPr>
                <a:latin typeface="Courier"/>
              </a:rPr>
              <a:t>(</a:t>
            </a:r>
            <a:r>
              <a:rPr>
                <a:solidFill>
                  <a:srgbClr val="40A070"/>
                </a:solidFill>
                <a:latin typeface="Courier"/>
              </a:rPr>
              <a:t>0.975</a:t>
            </a:r>
            <a:r>
              <a:rPr>
                <a:latin typeface="Courier"/>
              </a:rPr>
              <a:t>)</a:t>
            </a:r>
            <a:r>
              <a:rPr>
                <a:solidFill>
                  <a:srgbClr val="4070A0"/>
                </a:solidFill>
                <a:latin typeface="Courier"/>
              </a:rPr>
              <a:t>*</a:t>
            </a:r>
            <a:r>
              <a:rPr>
                <a:latin typeface="Courier"/>
              </a:rPr>
              <a:t>sigma</a:t>
            </a:r>
            <a:r>
              <a:rPr>
                <a:solidFill>
                  <a:srgbClr val="4070A0"/>
                </a:solidFill>
                <a:latin typeface="Courier"/>
              </a:rPr>
              <a:t>/</a:t>
            </a:r>
            <a:r>
              <a:rPr>
                <a:solidFill>
                  <a:srgbClr val="06287E"/>
                </a:solidFill>
                <a:latin typeface="Courier"/>
              </a:rPr>
              <a:t>sqrt</a:t>
            </a:r>
            <a:r>
              <a:rPr>
                <a:latin typeface="Courier"/>
              </a:rPr>
              <a:t>(n)</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93</a:t>
            </a:fld>
            <a:endParaRPr lang="en-GB"/>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(mu)</a:t>
            </a:r>
            <a:br/>
            <a:r>
              <a:rPr i="1">
                <a:solidFill>
                  <a:srgbClr val="BA2121"/>
                </a:solidFill>
                <a:latin typeface="Courier"/>
              </a:rPr>
              <a:t>## [1] 3.758</a:t>
            </a:r>
            <a:br/>
            <a:r>
              <a:rPr>
                <a:solidFill>
                  <a:srgbClr val="06287E"/>
                </a:solidFill>
                <a:latin typeface="Courier"/>
              </a:rPr>
              <a:t>print</a:t>
            </a:r>
            <a:r>
              <a:rPr>
                <a:latin typeface="Courier"/>
              </a:rPr>
              <a:t>(sigma)</a:t>
            </a:r>
            <a:br/>
            <a:r>
              <a:rPr i="1">
                <a:solidFill>
                  <a:srgbClr val="BA2121"/>
                </a:solidFill>
                <a:latin typeface="Courier"/>
              </a:rPr>
              <a:t>## [1] 1.765298</a:t>
            </a:r>
            <a:br/>
            <a:r>
              <a:rPr>
                <a:solidFill>
                  <a:srgbClr val="06287E"/>
                </a:solidFill>
                <a:latin typeface="Courier"/>
              </a:rPr>
              <a:t>print</a:t>
            </a:r>
            <a:r>
              <a:rPr>
                <a:latin typeface="Courier"/>
              </a:rPr>
              <a:t>(sigma</a:t>
            </a:r>
            <a:r>
              <a:rPr>
                <a:solidFill>
                  <a:srgbClr val="4070A0"/>
                </a:solidFill>
                <a:latin typeface="Courier"/>
              </a:rPr>
              <a:t>^</a:t>
            </a:r>
            <a:r>
              <a:rPr>
                <a:solidFill>
                  <a:srgbClr val="40A070"/>
                </a:solidFill>
                <a:latin typeface="Courier"/>
              </a:rPr>
              <a:t>2</a:t>
            </a:r>
            <a:r>
              <a:rPr>
                <a:latin typeface="Courier"/>
              </a:rPr>
              <a:t>)</a:t>
            </a:r>
            <a:br/>
            <a:r>
              <a:rPr i="1">
                <a:solidFill>
                  <a:srgbClr val="BA2121"/>
                </a:solidFill>
                <a:latin typeface="Courier"/>
              </a:rPr>
              <a:t>## [1] 3.116278</a:t>
            </a:r>
            <a:br/>
            <a:r>
              <a:rPr>
                <a:solidFill>
                  <a:srgbClr val="06287E"/>
                </a:solidFill>
                <a:latin typeface="Courier"/>
              </a:rPr>
              <a:t>print</a:t>
            </a:r>
            <a:r>
              <a:rPr>
                <a:latin typeface="Courier"/>
              </a:rPr>
              <a:t>(ci)</a:t>
            </a:r>
            <a:br/>
            <a:r>
              <a:rPr i="1">
                <a:solidFill>
                  <a:srgbClr val="BA2121"/>
                </a:solidFill>
                <a:latin typeface="Courier"/>
              </a:rPr>
              <a:t>## [1] 3.475499 4.040501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94</a:t>
            </a:fld>
            <a:endParaRPr lang="en-GB"/>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To compute a median, the function </a:t>
            </a:r>
            <a:r>
              <a:rPr>
                <a:latin typeface="Courier"/>
              </a:rPr>
              <a:t>median()</a:t>
            </a:r>
            <a:r>
              <a:t> is used and for IQRs, use </a:t>
            </a:r>
            <a:r>
              <a:rPr>
                <a:latin typeface="Courier"/>
              </a:rPr>
              <a:t>quantile()</a:t>
            </a:r>
            <a:r>
              <a:t>. You can also use the function </a:t>
            </a:r>
            <a:r>
              <a:rPr>
                <a:latin typeface="Courier"/>
              </a:rPr>
              <a:t>iqr()</a:t>
            </a:r>
            <a:r>
              <a:t> for the latter but this returns the width of the IQR.</a:t>
            </a:r>
          </a:p>
          <a:p>
            <a:pPr lvl="0" indent="0">
              <a:buNone/>
            </a:pPr>
            <a:r>
              <a:rPr>
                <a:latin typeface="Courier"/>
              </a:rPr>
              <a:t>me</a:t>
            </a:r>
            <a:r>
              <a:rPr>
                <a:solidFill>
                  <a:srgbClr val="007020"/>
                </a:solidFill>
                <a:latin typeface="Courier"/>
              </a:rPr>
              <a:t>&lt;-</a:t>
            </a:r>
            <a:r>
              <a:rPr>
                <a:solidFill>
                  <a:srgbClr val="06287E"/>
                </a:solidFill>
                <a:latin typeface="Courier"/>
              </a:rPr>
              <a:t>median</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iqr</a:t>
            </a:r>
            <a:r>
              <a:rPr>
                <a:solidFill>
                  <a:srgbClr val="007020"/>
                </a:solidFill>
                <a:latin typeface="Courier"/>
              </a:rPr>
              <a:t>&lt;-</a:t>
            </a:r>
            <a:r>
              <a:rPr>
                <a:solidFill>
                  <a:srgbClr val="06287E"/>
                </a:solidFill>
                <a:latin typeface="Courier"/>
              </a:rPr>
              <a:t>quantile</a:t>
            </a:r>
            <a:r>
              <a:rPr>
                <a:latin typeface="Courier"/>
              </a:rPr>
              <a:t>(dat</a:t>
            </a:r>
            <a:r>
              <a:rPr>
                <a:solidFill>
                  <a:srgbClr val="4070A0"/>
                </a:solidFill>
                <a:latin typeface="Courier"/>
              </a:rPr>
              <a:t>$</a:t>
            </a:r>
            <a:r>
              <a:rPr>
                <a:latin typeface="Courier"/>
              </a:rPr>
              <a:t>Petal.Length,</a:t>
            </a:r>
            <a:r>
              <a:rPr>
                <a:solidFill>
                  <a:srgbClr val="7D9029"/>
                </a:solidFill>
                <a:latin typeface="Courier"/>
              </a:rPr>
              <a:t>probs=</a:t>
            </a:r>
            <a:r>
              <a:rPr>
                <a:solidFill>
                  <a:srgbClr val="06287E"/>
                </a:solidFill>
                <a:latin typeface="Courier"/>
              </a:rPr>
              <a:t>c</a:t>
            </a:r>
            <a:r>
              <a:rPr>
                <a:latin typeface="Courier"/>
              </a:rPr>
              <a:t>(</a:t>
            </a:r>
            <a:r>
              <a:rPr>
                <a:solidFill>
                  <a:srgbClr val="40A070"/>
                </a:solidFill>
                <a:latin typeface="Courier"/>
              </a:rPr>
              <a:t>0.25</a:t>
            </a:r>
            <a:r>
              <a:rPr>
                <a:latin typeface="Courier"/>
              </a:rPr>
              <a:t>,</a:t>
            </a:r>
            <a:r>
              <a:rPr>
                <a:solidFill>
                  <a:srgbClr val="40A070"/>
                </a:solidFill>
                <a:latin typeface="Courier"/>
              </a:rPr>
              <a:t>0.75</a:t>
            </a:r>
            <a:r>
              <a:rPr>
                <a:latin typeface="Courier"/>
              </a:rPr>
              <a:t>),</a:t>
            </a:r>
            <a:r>
              <a:rPr>
                <a:solidFill>
                  <a:srgbClr val="7D9029"/>
                </a:solidFill>
                <a:latin typeface="Courier"/>
              </a:rPr>
              <a:t>na.rm=</a:t>
            </a:r>
            <a:r>
              <a:rPr>
                <a:solidFill>
                  <a:srgbClr val="880000"/>
                </a:solidFill>
                <a:latin typeface="Courier"/>
              </a:rPr>
              <a:t>TRUE</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95</a:t>
            </a:fld>
            <a:endParaRPr lang="en-GB"/>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(me)</a:t>
            </a:r>
            <a:br/>
            <a:r>
              <a:rPr i="1">
                <a:solidFill>
                  <a:srgbClr val="BA2121"/>
                </a:solidFill>
                <a:latin typeface="Courier"/>
              </a:rPr>
              <a:t>## [1] 4.35</a:t>
            </a:r>
            <a:br/>
            <a:r>
              <a:rPr>
                <a:solidFill>
                  <a:srgbClr val="06287E"/>
                </a:solidFill>
                <a:latin typeface="Courier"/>
              </a:rPr>
              <a:t>print</a:t>
            </a:r>
            <a:r>
              <a:rPr>
                <a:latin typeface="Courier"/>
              </a:rPr>
              <a:t>(iqr)</a:t>
            </a:r>
            <a:br/>
            <a:r>
              <a:rPr i="1">
                <a:solidFill>
                  <a:srgbClr val="BA2121"/>
                </a:solidFill>
                <a:latin typeface="Courier"/>
              </a:rPr>
              <a:t>## 25% 75% </a:t>
            </a:r>
            <a:br/>
            <a:r>
              <a:rPr i="1">
                <a:solidFill>
                  <a:srgbClr val="BA2121"/>
                </a:solidFill>
                <a:latin typeface="Courier"/>
              </a:rPr>
              <a:t>## 1.6 5.1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96</a:t>
            </a:fld>
            <a:endParaRPr lang="en-GB"/>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Grouping and summarising</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97</a:t>
            </a:fld>
            <a:endParaRPr lang="en-GB"/>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Often it is easiest to summarise a dataset, when you group observations. The R functions </a:t>
            </a:r>
            <a:r>
              <a:rPr>
                <a:latin typeface="Courier"/>
              </a:rPr>
              <a:t>group_by()</a:t>
            </a:r>
            <a:r>
              <a:t> and </a:t>
            </a:r>
            <a:r>
              <a:rPr>
                <a:latin typeface="Courier"/>
              </a:rPr>
              <a:t>summarise()</a:t>
            </a:r>
            <a:r>
              <a:t> are useful here.</a:t>
            </a:r>
          </a:p>
          <a:p>
            <a:pPr lvl="0" indent="0">
              <a:buNone/>
            </a:pPr>
            <a:r>
              <a:rPr>
                <a:latin typeface="Courier"/>
              </a:rPr>
              <a:t>dat </a:t>
            </a:r>
            <a:r>
              <a:rPr>
                <a:solidFill>
                  <a:srgbClr val="4070A0"/>
                </a:solidFill>
                <a:latin typeface="Courier"/>
              </a:rPr>
              <a:t>%&gt;%</a:t>
            </a:r>
            <a:br/>
            <a:r>
              <a:rPr>
                <a:latin typeface="Courier"/>
              </a:rPr>
              <a:t>  </a:t>
            </a:r>
            <a:r>
              <a:rPr>
                <a:solidFill>
                  <a:srgbClr val="06287E"/>
                </a:solidFill>
                <a:latin typeface="Courier"/>
              </a:rPr>
              <a:t>group_by</a:t>
            </a:r>
            <a:r>
              <a:rPr>
                <a:latin typeface="Courier"/>
              </a:rPr>
              <a:t>(Species) </a:t>
            </a:r>
            <a:r>
              <a:rPr>
                <a:solidFill>
                  <a:srgbClr val="4070A0"/>
                </a:solidFill>
                <a:latin typeface="Courier"/>
              </a:rPr>
              <a:t>%&gt;%</a:t>
            </a:r>
            <a:br/>
            <a:r>
              <a:rPr>
                <a:latin typeface="Courier"/>
              </a:rPr>
              <a:t>  </a:t>
            </a:r>
            <a:r>
              <a:rPr>
                <a:solidFill>
                  <a:srgbClr val="06287E"/>
                </a:solidFill>
                <a:latin typeface="Courier"/>
              </a:rPr>
              <a:t>summarise</a:t>
            </a:r>
            <a:r>
              <a:rPr>
                <a:latin typeface="Courier"/>
              </a:rPr>
              <a:t>(</a:t>
            </a:r>
            <a:br/>
            <a:r>
              <a:rPr>
                <a:latin typeface="Courier"/>
              </a:rPr>
              <a:t>    </a:t>
            </a:r>
            <a:r>
              <a:rPr>
                <a:solidFill>
                  <a:srgbClr val="7D9029"/>
                </a:solidFill>
                <a:latin typeface="Courier"/>
              </a:rPr>
              <a:t>mean=</a:t>
            </a:r>
            <a:r>
              <a:rPr>
                <a:solidFill>
                  <a:srgbClr val="06287E"/>
                </a:solidFill>
                <a:latin typeface="Courier"/>
              </a:rPr>
              <a:t>mean</a:t>
            </a:r>
            <a:r>
              <a:rPr>
                <a:latin typeface="Courier"/>
              </a:rPr>
              <a:t>(Petal.Length),</a:t>
            </a:r>
            <a:br/>
            <a:r>
              <a:rPr>
                <a:latin typeface="Courier"/>
              </a:rPr>
              <a:t>    </a:t>
            </a:r>
            <a:r>
              <a:rPr>
                <a:solidFill>
                  <a:srgbClr val="7D9029"/>
                </a:solidFill>
                <a:latin typeface="Courier"/>
              </a:rPr>
              <a:t>median=</a:t>
            </a:r>
            <a:r>
              <a:rPr>
                <a:solidFill>
                  <a:srgbClr val="06287E"/>
                </a:solidFill>
                <a:latin typeface="Courier"/>
              </a:rPr>
              <a:t>median</a:t>
            </a:r>
            <a:r>
              <a:rPr>
                <a:latin typeface="Courier"/>
              </a:rPr>
              <a:t>(Petal.Length),</a:t>
            </a:r>
            <a:br/>
            <a:r>
              <a:rPr>
                <a:latin typeface="Courier"/>
              </a:rPr>
              <a:t>    </a:t>
            </a:r>
            <a:r>
              <a:rPr>
                <a:solidFill>
                  <a:srgbClr val="7D9029"/>
                </a:solidFill>
                <a:latin typeface="Courier"/>
              </a:rPr>
              <a:t>sd=</a:t>
            </a:r>
            <a:r>
              <a:rPr>
                <a:solidFill>
                  <a:srgbClr val="06287E"/>
                </a:solidFill>
                <a:latin typeface="Courier"/>
              </a:rPr>
              <a:t>sd</a:t>
            </a:r>
            <a:r>
              <a:rPr>
                <a:latin typeface="Courier"/>
              </a:rPr>
              <a:t>(Petal.Length),</a:t>
            </a:r>
            <a:br/>
            <a:r>
              <a:rPr>
                <a:latin typeface="Courier"/>
              </a:rPr>
              <a:t>    </a:t>
            </a:r>
            <a:r>
              <a:rPr>
                <a:solidFill>
                  <a:srgbClr val="7D9029"/>
                </a:solidFill>
                <a:latin typeface="Courier"/>
              </a:rPr>
              <a:t>q25=</a:t>
            </a:r>
            <a:r>
              <a:rPr>
                <a:solidFill>
                  <a:srgbClr val="06287E"/>
                </a:solidFill>
                <a:latin typeface="Courier"/>
              </a:rPr>
              <a:t>quantile</a:t>
            </a:r>
            <a:r>
              <a:rPr>
                <a:latin typeface="Courier"/>
              </a:rPr>
              <a:t>(Petal.Length,</a:t>
            </a:r>
            <a:r>
              <a:rPr>
                <a:solidFill>
                  <a:srgbClr val="7D9029"/>
                </a:solidFill>
                <a:latin typeface="Courier"/>
              </a:rPr>
              <a:t>probs=</a:t>
            </a:r>
            <a:r>
              <a:rPr>
                <a:solidFill>
                  <a:srgbClr val="40A070"/>
                </a:solidFill>
                <a:latin typeface="Courier"/>
              </a:rPr>
              <a:t>0.25</a:t>
            </a:r>
            <a:r>
              <a:rPr>
                <a:latin typeface="Courier"/>
              </a:rPr>
              <a:t>),</a:t>
            </a:r>
            <a:br/>
            <a:r>
              <a:rPr>
                <a:latin typeface="Courier"/>
              </a:rPr>
              <a:t>    </a:t>
            </a:r>
            <a:r>
              <a:rPr>
                <a:solidFill>
                  <a:srgbClr val="7D9029"/>
                </a:solidFill>
                <a:latin typeface="Courier"/>
              </a:rPr>
              <a:t>q75=</a:t>
            </a:r>
            <a:r>
              <a:rPr>
                <a:solidFill>
                  <a:srgbClr val="06287E"/>
                </a:solidFill>
                <a:latin typeface="Courier"/>
              </a:rPr>
              <a:t>quantile</a:t>
            </a:r>
            <a:r>
              <a:rPr>
                <a:latin typeface="Courier"/>
              </a:rPr>
              <a:t>(Petal.Length,</a:t>
            </a:r>
            <a:r>
              <a:rPr>
                <a:solidFill>
                  <a:srgbClr val="7D9029"/>
                </a:solidFill>
                <a:latin typeface="Courier"/>
              </a:rPr>
              <a:t>probs=</a:t>
            </a:r>
            <a:r>
              <a:rPr>
                <a:solidFill>
                  <a:srgbClr val="40A070"/>
                </a:solidFill>
                <a:latin typeface="Courier"/>
              </a:rPr>
              <a:t>0.75</a:t>
            </a:r>
            <a:r>
              <a:rPr>
                <a:latin typeface="Courier"/>
              </a:rPr>
              <a:t>)</a:t>
            </a:r>
            <a:br/>
            <a:r>
              <a:rPr>
                <a:latin typeface="Courier"/>
              </a:rPr>
              <a:t>    ,</a:t>
            </a:r>
            <a:r>
              <a:rPr>
                <a:solidFill>
                  <a:srgbClr val="7D9029"/>
                </a:solidFill>
                <a:latin typeface="Courier"/>
              </a:rPr>
              <a:t>.groups=</a:t>
            </a:r>
            <a:r>
              <a:rPr>
                <a:solidFill>
                  <a:srgbClr val="4070A0"/>
                </a:solidFill>
                <a:latin typeface="Courier"/>
              </a:rPr>
              <a:t>"drop"</a:t>
            </a:r>
            <a:r>
              <a:rPr>
                <a:latin typeface="Courier"/>
              </a:rPr>
              <a:t>)</a:t>
            </a:r>
            <a:br/>
            <a:r>
              <a:rPr i="1">
                <a:solidFill>
                  <a:srgbClr val="BA2121"/>
                </a:solidFill>
                <a:latin typeface="Courier"/>
              </a:rPr>
              <a:t>## # A tibble: 3 × 6</a:t>
            </a:r>
            <a:br/>
            <a:r>
              <a:rPr i="1">
                <a:solidFill>
                  <a:srgbClr val="BA2121"/>
                </a:solidFill>
                <a:latin typeface="Courier"/>
              </a:rPr>
              <a:t>##   Species     mean median    sd   q25   q75</a:t>
            </a:r>
            <a:br/>
            <a:r>
              <a:rPr i="1">
                <a:solidFill>
                  <a:srgbClr val="BA2121"/>
                </a:solidFill>
                <a:latin typeface="Courier"/>
              </a:rPr>
              <a:t>##   &lt;chr&gt;      &lt;dbl&gt;  &lt;dbl&gt; &lt;dbl&gt; &lt;dbl&gt; &lt;dbl&gt;</a:t>
            </a:r>
            <a:br/>
            <a:r>
              <a:rPr i="1">
                <a:solidFill>
                  <a:srgbClr val="BA2121"/>
                </a:solidFill>
                <a:latin typeface="Courier"/>
              </a:rPr>
              <a:t>## 1 setosa      1.46   1.5  0.174   1.4  1.58</a:t>
            </a:r>
            <a:br/>
            <a:r>
              <a:rPr i="1">
                <a:solidFill>
                  <a:srgbClr val="BA2121"/>
                </a:solidFill>
                <a:latin typeface="Courier"/>
              </a:rPr>
              <a:t>## 2 versicolor  4.26   4.35 0.470   4    4.6 </a:t>
            </a:r>
            <a:br/>
            <a:r>
              <a:rPr i="1">
                <a:solidFill>
                  <a:srgbClr val="BA2121"/>
                </a:solidFill>
                <a:latin typeface="Courier"/>
              </a:rPr>
              <a:t>## 3 virginica   5.55   5.55 0.552   5.1  5.88</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98</a:t>
            </a:fld>
            <a:endParaRPr lang="en-GB"/>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Basic figures &amp; graphs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99</a:t>
            </a:fld>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10790</Words>
  <Application>Microsoft Macintosh PowerPoint</Application>
  <PresentationFormat>Widescreen</PresentationFormat>
  <Paragraphs>834</Paragraphs>
  <Slides>159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159</vt:i4>
      </vt:variant>
    </vt:vector>
  </HeadingPairs>
  <TitlesOfParts>
    <vt:vector size="164" baseType="lpstr">
      <vt:lpstr>Arial</vt:lpstr>
      <vt:lpstr>Calibri</vt:lpstr>
      <vt:lpstr>Cambria Math</vt:lpstr>
      <vt:lpstr>Courier</vt:lpstr>
      <vt:lpstr>Office Theme</vt:lpstr>
      <vt:lpstr>LIGHT CSW 2023 Quantitative Analysis Workshop</vt:lpstr>
      <vt:lpstr>Introduction</vt:lpstr>
      <vt:lpstr>Preliminaries</vt:lpstr>
      <vt:lpstr>Learning outcomes</vt:lpstr>
      <vt:lpstr>What you will not achieve in this workshop</vt:lpstr>
      <vt:lpstr>What is R?</vt:lpstr>
      <vt:lpstr>Getting started</vt:lpstr>
      <vt:lpstr>Getting started - R and RStudio IDE</vt:lpstr>
      <vt:lpstr>Getting started - R and RStudio IDE</vt:lpstr>
      <vt:lpstr>Getting started - R and RStudio IDE</vt:lpstr>
      <vt:lpstr>Getting started</vt:lpstr>
      <vt:lpstr>Getting started - Resources</vt:lpstr>
      <vt:lpstr>Getting started</vt:lpstr>
      <vt:lpstr>Getting started - R packages</vt:lpstr>
      <vt:lpstr>Getting started - R packages</vt:lpstr>
      <vt:lpstr>Getting started - R packages</vt:lpstr>
      <vt:lpstr>Reading and writing data</vt:lpstr>
      <vt:lpstr>Reading and writing data</vt:lpstr>
      <vt:lpstr>Reading and writing data</vt:lpstr>
      <vt:lpstr>Reading and writing data - Writing data</vt:lpstr>
      <vt:lpstr>Reading and writing data - Writing data</vt:lpstr>
      <vt:lpstr>Reading and writing data - Writing data</vt:lpstr>
      <vt:lpstr>Reading and writing data</vt:lpstr>
      <vt:lpstr>Reading and writing data - Reading data</vt:lpstr>
      <vt:lpstr>Reading and writing data - Reading data</vt:lpstr>
      <vt:lpstr>Reading and writing data - Reading data</vt:lpstr>
      <vt:lpstr>Reading and writing data - Reading data</vt:lpstr>
      <vt:lpstr>Reading and writing data</vt:lpstr>
      <vt:lpstr>Reading and writing data - binary files</vt:lpstr>
      <vt:lpstr>Reading and writing data - binary files</vt:lpstr>
      <vt:lpstr>Reading and writing data</vt:lpstr>
      <vt:lpstr>Reading and writing data - Other formats</vt:lpstr>
      <vt:lpstr>Reading and writing data - Other formats</vt:lpstr>
      <vt:lpstr>Working with data</vt:lpstr>
      <vt:lpstr>Working with data</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 - Data &amp; object types</vt:lpstr>
      <vt:lpstr>Working with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Working with data - handling data</vt:lpstr>
      <vt:lpstr>R programming / coding</vt:lpstr>
      <vt:lpstr>Coding</vt:lpstr>
      <vt:lpstr>Coding - R functions</vt:lpstr>
      <vt:lpstr>Coding - R functions</vt:lpstr>
      <vt:lpstr>Coding - R functions</vt:lpstr>
      <vt:lpstr>Coding - for loops, if statements</vt:lpstr>
      <vt:lpstr>Coding - for loops, if statements</vt:lpstr>
      <vt:lpstr>Coding - for loops, if statements</vt:lpstr>
      <vt:lpstr>Coding - for loops, if statements</vt:lpstr>
      <vt:lpstr>Coding - for loops, if statements</vt:lpstr>
      <vt:lpstr>Coding - for loops, if statements</vt:lpstr>
      <vt:lpstr>Parameter estimation / summary statistics (primer)</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Parameter estimation / summary statistics</vt:lpstr>
      <vt:lpstr>Basic figures &amp; graphs</vt:lpstr>
      <vt:lpstr>Basic figures &amp; graphs</vt:lpstr>
      <vt:lpstr>Basic figures &amp; graphs</vt:lpstr>
      <vt:lpstr>Basic figures &amp; graphs</vt:lpstr>
      <vt:lpstr>Basic figures &amp; graphs</vt:lpstr>
      <vt:lpstr>Basic figures &amp; graphs</vt:lpstr>
      <vt:lpstr>Basic figures &amp; graphs</vt:lpstr>
      <vt:lpstr>Basic figures &amp; graphs</vt:lpstr>
      <vt:lpstr>Resources</vt:lpstr>
      <vt:lpstr>Resources</vt:lpstr>
      <vt:lpstr>Distribution figures</vt:lpstr>
      <vt:lpstr>Distribution figures</vt:lpstr>
      <vt:lpstr>Distribution figures</vt:lpstr>
      <vt:lpstr>Distribution figures</vt:lpstr>
      <vt:lpstr>Distribution figures</vt:lpstr>
      <vt:lpstr>Distribution figures</vt:lpstr>
      <vt:lpstr>Distribution figures</vt:lpstr>
      <vt:lpstr>Distribution figures</vt:lpstr>
      <vt:lpstr>Distribution figures</vt:lpstr>
      <vt:lpstr>Distribution figures</vt:lpstr>
      <vt:lpstr>Distribution figures</vt:lpstr>
      <vt:lpstr>Distribution figures</vt:lpstr>
      <vt:lpstr>Distribution figures</vt:lpstr>
      <vt:lpstr>Distribution figures</vt:lpstr>
      <vt:lpstr>PowerPoint Presentation</vt:lpstr>
      <vt:lpstr>Distribution figures</vt:lpstr>
      <vt:lpstr>Distribution figures</vt:lpstr>
      <vt:lpstr>Distribution figures</vt:lpstr>
      <vt:lpstr>Distribution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Covariation figures</vt:lpstr>
      <vt:lpstr>Multi-panel figures</vt:lpstr>
      <vt:lpstr>Multi-panel figures</vt:lpstr>
      <vt:lpstr>Multi-panel figures</vt:lpstr>
      <vt:lpstr>Multi-panel figures</vt:lpstr>
      <vt:lpstr>Multi-panel figures</vt:lpstr>
      <vt:lpstr>Multi-panel figures</vt:lpstr>
      <vt:lpstr>Saving graphs to files</vt:lpstr>
      <vt:lpstr>Saving figures</vt:lpstr>
      <vt:lpstr>Saving figures</vt:lpstr>
      <vt:lpstr>Saving figures</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37</TotalTime>
  <Words>82</Words>
  <Application>Microsoft Office PowerPoint</Application>
  <PresentationFormat>Widescreen</PresentationFormat>
  <Paragraphs>8</Paragraphs>
  <Slides>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CSW 2023 Quantitative Analysis Workshop</dc:title>
  <dc:creator>Alexandra Richards, Marc Henrion</dc:creator>
  <cp:keywords/>
  <cp:lastModifiedBy>Marc Henrion</cp:lastModifiedBy>
  <cp:revision>1</cp:revision>
  <dcterms:created xsi:type="dcterms:W3CDTF">2023-02-28T18:02:45Z</dcterms:created>
  <dcterms:modified xsi:type="dcterms:W3CDTF">2023-03-01T08:52:57Z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1 March 2023</vt:lpwstr>
  </property>
  <property fmtid="{D5CDD505-2E9C-101B-9397-08002B2CF9AE}" pid="3" name="output">
    <vt:lpwstr/>
  </property>
  <property fmtid="{D5CDD505-2E9C-101B-9397-08002B2CF9AE}" pid="4" name="subtitle">
    <vt:lpwstr>Session 1: R tutorial</vt:lpwstr>
  </property>
</Properties>
</file>